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E14E26F-AFE9-4844-937E-63615A08934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9696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11D193-71ED-4CF8-866D-A22C82AC1F0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2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82FD60-EB9E-48B6-AA1B-8545CD89F14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826D74-594B-46E7-A4F0-C9E06D2C1AD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0600" y="642938"/>
            <a:ext cx="2514600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642938"/>
            <a:ext cx="7391400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A8BA4-0FD9-4276-92D2-B99D8E5B158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22B359-0CAD-48D3-A507-CE7DFF74D0F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D8FA8B-A9D0-4CA0-BA56-D39485D6062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438"/>
            <a:ext cx="4953000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103438"/>
            <a:ext cx="4953000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09D54C-349F-4056-93E9-888A2E9C8AA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D0829-8235-4A28-8935-21B52A94CD4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20622A-2AE2-4B77-A738-A3B09825677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9A2776-01F6-41D1-965F-E19A25F194D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2F2EE8-2B7E-4A45-B8D6-8F63A03B01D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8AD078-C775-459F-A24F-C0A12C713D40}" type="datetime1">
              <a:rPr lang="ru-RU" smtClean="0"/>
              <a:pPr lvl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4C8092-A361-4AB8-A243-4AA61C4BFF7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34720" y="237600"/>
            <a:ext cx="11722320" cy="63820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3DED1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Для правки текста заголовка щелкните мышьюОбразец заголовка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66680" y="2103120"/>
            <a:ext cx="10058040" cy="3931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 txBox="1">
            <a:spLocks noGrp="1"/>
          </p:cNvSpPr>
          <p:nvPr>
            <p:ph type="dt" sz="half" idx="2"/>
          </p:nvPr>
        </p:nvSpPr>
        <p:spPr>
          <a:xfrm>
            <a:off x="274320" y="6307560"/>
            <a:ext cx="274284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58AD078-C775-459F-A24F-C0A12C713D40}" type="datetime1">
              <a:rPr lang="ru-RU"/>
              <a:pPr lvl="0"/>
              <a:t>17.02.2025</a:t>
            </a:fld>
            <a:endParaRPr lang="ru-RU"/>
          </a:p>
        </p:txBody>
      </p:sp>
      <p:sp>
        <p:nvSpPr>
          <p:cNvPr id="6" name="Footer Placeholder 7"/>
          <p:cNvSpPr txBox="1">
            <a:spLocks noGrp="1"/>
          </p:cNvSpPr>
          <p:nvPr>
            <p:ph type="ftr" sz="quarter" idx="3"/>
          </p:nvPr>
        </p:nvSpPr>
        <p:spPr>
          <a:xfrm>
            <a:off x="3489839" y="6307560"/>
            <a:ext cx="521172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8"/>
          <p:cNvSpPr txBox="1">
            <a:spLocks noGrp="1"/>
          </p:cNvSpPr>
          <p:nvPr>
            <p:ph type="sldNum" sz="quarter" idx="4"/>
          </p:nvPr>
        </p:nvSpPr>
        <p:spPr>
          <a:xfrm>
            <a:off x="10469880" y="6307560"/>
            <a:ext cx="1462680" cy="273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F0441A3-BAF1-4039-8757-73553D658E15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spc="0">
          <a:ln>
            <a:noFill/>
          </a:ln>
          <a:solidFill>
            <a:srgbClr val="262626"/>
          </a:solidFill>
          <a:latin typeface="Century Gothic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1pPr>
      <a:lvl2pPr lvl="1">
        <a:buSzPct val="75000"/>
        <a:buFont typeface="StarSymbol"/>
        <a:buChar char="–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2pPr>
      <a:lvl3pPr lvl="2">
        <a:buSzPct val="45000"/>
        <a:buFont typeface="StarSymbol"/>
        <a:buChar char="●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3pPr>
      <a:lvl4pPr lvl="3">
        <a:buSzPct val="75000"/>
        <a:buFont typeface="StarSymbol"/>
        <a:buChar char="–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4pPr>
      <a:lvl5pPr lvl="4">
        <a:buSzPct val="45000"/>
        <a:buFont typeface="StarSymbol"/>
        <a:buChar char="●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5pPr>
      <a:lvl6pPr lvl="5">
        <a:buSzPct val="45000"/>
        <a:buFont typeface="StarSymbol"/>
        <a:buChar char="●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6pPr>
      <a:lvl7pPr lvl="6">
        <a:buSzPct val="45000"/>
        <a:buFont typeface="StarSymbol"/>
        <a:buChar char="●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7pPr>
      <a:lvl8pPr lvl="7">
        <a:buSzPct val="45000"/>
        <a:buFont typeface="StarSymbol"/>
        <a:buChar char="●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8pPr>
      <a:lvl9pPr marL="0" marR="0" lvl="0" indent="0" algn="l" rtl="0" hangingPunct="1">
        <a:lnSpc>
          <a:spcPct val="100000"/>
        </a:lnSpc>
        <a:spcBef>
          <a:spcPts val="901"/>
        </a:spcBef>
        <a:spcAft>
          <a:spcPts val="0"/>
        </a:spcAft>
        <a:buClr>
          <a:srgbClr val="262626"/>
        </a:buClr>
        <a:buSzPct val="45000"/>
        <a:buFont typeface="Garamond" pitchFamily="16"/>
        <a:buChar char="◦"/>
        <a:tabLst/>
        <a:defRPr lang="ru-RU" sz="1800" b="0" i="0" u="none" strike="noStrike" spc="0">
          <a:solidFill>
            <a:srgbClr val="000000"/>
          </a:solidFill>
          <a:latin typeface="Century Gothic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s.net/preview/1715439/page:6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udopedia.ru/11_66862_prigotovlenie-i-podacha-puzirya-so-ldom-bolnomu.html" TargetMode="External"/><Relationship Id="rId4" Type="http://schemas.openxmlformats.org/officeDocument/2006/relationships/hyperlink" Target="https://studopedia.ru/11_66861_prigotovlenie-i-podacha-grelki-bolnomu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326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Аркадакский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филиал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государственного автономного профессионального образовательного учреждения Саратовской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«Саратовский областной базовый медицинский колледж»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40416" y="4869160"/>
            <a:ext cx="1919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Субботина И.А.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0433" y="6093296"/>
            <a:ext cx="158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Аркадак, 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6057" y="2169892"/>
            <a:ext cx="9419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Times New Roman" pitchFamily="18"/>
                <a:cs typeface="Times New Roman" pitchFamily="18"/>
              </a:rPr>
              <a:t>Уход</a:t>
            </a:r>
            <a:r>
              <a:rPr lang="en-US" sz="48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en-US" sz="4800" dirty="0" err="1" smtClean="0">
                <a:latin typeface="Times New Roman" pitchFamily="18"/>
                <a:cs typeface="Times New Roman" pitchFamily="18"/>
              </a:rPr>
              <a:t>за</a:t>
            </a:r>
            <a:r>
              <a:rPr lang="en-US" sz="48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en-US" sz="4800" dirty="0" err="1" smtClean="0">
                <a:latin typeface="Times New Roman" pitchFamily="18"/>
                <a:cs typeface="Times New Roman" pitchFamily="18"/>
              </a:rPr>
              <a:t>тяжелобольным</a:t>
            </a:r>
            <a:r>
              <a:rPr lang="en-US" sz="48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en-US" sz="4800" dirty="0" err="1" smtClean="0">
                <a:latin typeface="Times New Roman" pitchFamily="18"/>
                <a:cs typeface="Times New Roman" pitchFamily="18"/>
              </a:rPr>
              <a:t>пациентом</a:t>
            </a:r>
            <a:endParaRPr lang="ru-RU" sz="4800" dirty="0"/>
          </a:p>
        </p:txBody>
      </p:sp>
      <p:pic>
        <p:nvPicPr>
          <p:cNvPr id="1027" name="Picture 3" descr="C:\Users\Субботина\Desktop\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000889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ЛОЖЕНИЕ ФАУЛ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66680" y="0"/>
            <a:ext cx="10058040" cy="1371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ПОЛОЖЕНИЕ ФАУЛЕРА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52440" y="1371599"/>
            <a:ext cx="11124720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Положение Фаулера можно назвать положением полулежа и полусидя. Пациента укладывают в положение Фаулера в следующей последовательности: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Clr>
                <a:srgbClr val="000000"/>
              </a:buClr>
              <a:buAutoNum type="arabicParenR"/>
            </a:pPr>
            <a:r>
              <a:rPr lang="ru-RU" sz="2400">
                <a:latin typeface="Times New Roman" pitchFamily="18"/>
                <a:cs typeface="Times New Roman" pitchFamily="16"/>
              </a:rPr>
              <a:t>приводят кровать пациента в горизонтальное положение;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2) поднимают изголовье кровати под углом 45 — 60о (в таком положении пациент чувствует себя комфортнее, ему легче дышать и общаться с окружающими);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3) кладут голову пациента на матрац или низкую подушку, чтобы предупредить сгибательную контрактуру шейных мышц;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124680" y="4033439"/>
            <a:ext cx="5714640" cy="25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body" idx="4294967295"/>
          </p:nvPr>
        </p:nvSpPr>
        <p:spPr>
          <a:xfrm>
            <a:off x="360720" y="410760"/>
            <a:ext cx="11640239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4) если пациент не в состоянии самостоятельно двигать руками, под них подкладывают подушки для предупреждения вывиха плеча вследствие растяжения капсулы плечевого сустава под воздействием направленной вниз силы тяжести руки и предупреждения сгибательной контрактуры мышц верхней конечности;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5) под поясницу пациенту кладут подушку с целью уменьшения нагрузки на поясничный отдел позвоночника;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6) под бедро пациента подкладывают небольшую подушку или валик (для предупреждения персразгибания в коленном суставе и сдавливания подколенной артерии под действием силы тяжести);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7) под нижнюю треть голени пациента подкладывают небольшую подушку с целью предупреждения длительного давления матраса на пятки;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8) ставят упор для стоп под углом 90о, чтобы поддержать их тыльное сгибание и предупредить «провисание».</a:t>
            </a:r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58840" y="4548239"/>
            <a:ext cx="5068080" cy="204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227279" y="4548239"/>
            <a:ext cx="5603400" cy="204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ЛОЖЕНИЕ СИМ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88120" y="0"/>
            <a:ext cx="10058040" cy="1371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ПОЛОЖЕНИЕ СИМСА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177480" y="978120"/>
            <a:ext cx="11836799" cy="4129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Укладывание пациента в положение Симса является промежуточным между положениями лежа на животе и лежа на боку. Манипуляция осуществляется в следующей последовательности: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Clr>
                <a:srgbClr val="000000"/>
              </a:buClr>
              <a:buAutoNum type="arabicParenR"/>
            </a:pPr>
            <a:r>
              <a:rPr lang="ru-RU" sz="2400">
                <a:latin typeface="Times New Roman" pitchFamily="18"/>
                <a:cs typeface="Times New Roman" pitchFamily="16"/>
              </a:rPr>
              <a:t>опускают изголовье кровати в горизонтальное положение;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2) кладут пациента на спину;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3) переводят пациента в положение лежа на боку и частично лежа на животе (на постели находится лишь часть живота пациента);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4) кладут подушку под голову пациента для предотвращения чрезмерного сгибания шеи;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768480" y="4500000"/>
            <a:ext cx="3499920" cy="194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/>
          <p:nvPr/>
        </p:nvSpPr>
        <p:spPr>
          <a:xfrm>
            <a:off x="416160" y="612720"/>
            <a:ext cx="6620040" cy="5576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5) медицинская сестра подкладывает подушку под верхнюю руку, согнутую в локтевом и плечевом суставе под углом 90о; нижнюю руку кладут на постель, не сгибая, для сохранения правильной биомеханики тела;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6) кладут полушку под согнутую верхнюю ногу так, чтобы нижняя голень оказалась на уровне нижней трети бедра, для предотвращения поворота бедра внутрь, предупреждения переразгибания конечностей, профилактики пролежней в области коленных суставов и лодыжек;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7) делают упор для стоп под углом 90° для обеспечения правильного тыльного сгибания стоп и предотвращения их «провисания».</a:t>
            </a: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036560" y="612720"/>
            <a:ext cx="4690800" cy="547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ложение на спи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41759" y="-143280"/>
            <a:ext cx="10058040" cy="1371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Положение на спине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232200" y="1228319"/>
            <a:ext cx="5258160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/>
            </a:r>
            <a:br>
              <a:rPr lang="ru-RU" sz="2400">
                <a:latin typeface="Times New Roman" pitchFamily="18"/>
                <a:cs typeface="Times New Roman" pitchFamily="16"/>
              </a:rPr>
            </a:br>
            <a:r>
              <a:rPr lang="ru-RU" sz="2400">
                <a:latin typeface="Times New Roman" pitchFamily="18"/>
                <a:cs typeface="Times New Roman" pitchFamily="16"/>
              </a:rPr>
              <a:t>1.Подойдите к подопечному со спины.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2.Положите ладонь на тазовую часть больного, а локоть этой же руки ближе к коленной части.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3.Другой рукой придерживайте плечо пациента.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4.На счет «раз-два-три» разверните подопечного за бедро на спину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816160" y="1139040"/>
            <a:ext cx="5893200" cy="508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ЛОЖЕНИЕ НА ЖИВО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88159" y="0"/>
            <a:ext cx="10058040" cy="1371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ПОЛОЖЕНИЕ НА ЖИВОТЕ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21480" y="1013759"/>
            <a:ext cx="11124720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1.Уберите подушку из-под головы больного.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2.Разогните нижнюю руку больного в локте и прижмите ее к туловищу по всей длине, подложив кисть под бедро.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3.Возьмите пациента за бедро (ближе к колену) и за плечо.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4.Уверенным движением «перевалите» подопечного через его руку на живот.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5.Уложите его по центру кровати: подведите одну свою руку ладонью вверх под талию больного;вторую руку просуньте под ягодицами пациента в области бедер и зафиксируйте ладонь в области тазобедренного сустава;выдвиньте подопечного, как на саночках, вперед на себя так, чтобы он оказался в центре кровати.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 rot="10800000">
            <a:off x="1998361" y="4945681"/>
            <a:ext cx="3885839" cy="166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928559" y="4945679"/>
            <a:ext cx="2929319" cy="1664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88080" y="424440"/>
            <a:ext cx="10827360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6.Поверните голову пациента на бок и положите под неё низкую подушку.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7.Чтобы уменьшить напряжение в области поясницы или давление на грудь (у женщин), подложите небольшую подушку под живот, чуть ниже уровня диафрагмы.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8.Согнув в локтях руки больного, поднимите их так, чтобы кисти располагались рядом с головой.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9.Чтобы стопы не выворачивались наружу, подложите под голени и голеностопные суставы подушку.</a:t>
            </a:r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464600" y="2711520"/>
            <a:ext cx="4226759" cy="2808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7"/>
          <p:cNvSpPr/>
          <p:nvPr/>
        </p:nvSpPr>
        <p:spPr>
          <a:xfrm rot="10800000" flipH="1" flipV="1">
            <a:off x="7907760" y="5520240"/>
            <a:ext cx="3895920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6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Правильное положение ног</a:t>
            </a:r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388080" y="2853720"/>
            <a:ext cx="3094200" cy="300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0"/>
          <p:cNvSpPr/>
          <p:nvPr/>
        </p:nvSpPr>
        <p:spPr>
          <a:xfrm>
            <a:off x="388080" y="5858999"/>
            <a:ext cx="3482280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6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Times New Roman" pitchFamily="18"/>
              </a:rPr>
              <a:t>Неправильное положение ног</a:t>
            </a:r>
          </a:p>
        </p:txBody>
      </p:sp>
      <p:pic>
        <p:nvPicPr>
          <p:cNvPr id="7" name="Рисунок 1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3849120" y="2711520"/>
            <a:ext cx="3249000" cy="20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3"/>
          <p:cNvSpPr/>
          <p:nvPr/>
        </p:nvSpPr>
        <p:spPr>
          <a:xfrm>
            <a:off x="3683879" y="4801680"/>
            <a:ext cx="3249000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6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Положение головы и рук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50200" y="246240"/>
            <a:ext cx="11697480" cy="6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66680" y="281880"/>
            <a:ext cx="9791280" cy="634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96640" y="232200"/>
            <a:ext cx="9768600" cy="639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План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769680" y="1805039"/>
            <a:ext cx="10058040" cy="40503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None/>
            </a:pPr>
            <a:r>
              <a:rPr lang="ru-RU" sz="2800" dirty="0" smtClean="0">
                <a:latin typeface="Times New Roman" pitchFamily="18"/>
                <a:cs typeface="Times New Roman" pitchFamily="16"/>
              </a:rPr>
              <a:t>1.Смена </a:t>
            </a:r>
            <a:r>
              <a:rPr lang="ru-RU" sz="2800" dirty="0">
                <a:latin typeface="Times New Roman" pitchFamily="18"/>
                <a:cs typeface="Times New Roman" pitchFamily="16"/>
              </a:rPr>
              <a:t>нательного белья.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None/>
            </a:pPr>
            <a:r>
              <a:rPr lang="ru-RU" sz="2800" dirty="0" smtClean="0">
                <a:latin typeface="Times New Roman" pitchFamily="18"/>
                <a:cs typeface="Times New Roman" pitchFamily="16"/>
              </a:rPr>
              <a:t>2.Смена </a:t>
            </a:r>
            <a:r>
              <a:rPr lang="ru-RU" sz="2800" dirty="0">
                <a:latin typeface="Times New Roman" pitchFamily="18"/>
                <a:cs typeface="Times New Roman" pitchFamily="16"/>
              </a:rPr>
              <a:t>постельного белья.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None/>
            </a:pPr>
            <a:r>
              <a:rPr lang="ru-RU" sz="2800" dirty="0" smtClean="0">
                <a:latin typeface="Times New Roman" pitchFamily="18"/>
                <a:cs typeface="Times New Roman" pitchFamily="16"/>
              </a:rPr>
              <a:t>3.Положение </a:t>
            </a:r>
            <a:r>
              <a:rPr lang="ru-RU" sz="2800" dirty="0">
                <a:latin typeface="Times New Roman" pitchFamily="18"/>
                <a:cs typeface="Times New Roman" pitchFamily="16"/>
              </a:rPr>
              <a:t>пациента в постели.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None/>
            </a:pPr>
            <a:r>
              <a:rPr lang="ru-RU" sz="2800" dirty="0" smtClean="0">
                <a:latin typeface="Times New Roman" pitchFamily="18"/>
                <a:cs typeface="Times New Roman" pitchFamily="16"/>
              </a:rPr>
              <a:t>4.Профилактика </a:t>
            </a:r>
            <a:r>
              <a:rPr lang="ru-RU" sz="2800" dirty="0">
                <a:latin typeface="Times New Roman" pitchFamily="18"/>
                <a:cs typeface="Times New Roman" pitchFamily="16"/>
              </a:rPr>
              <a:t>пролежней.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None/>
            </a:pPr>
            <a:r>
              <a:rPr lang="ru-RU" sz="2800" dirty="0" smtClean="0">
                <a:latin typeface="Times New Roman" pitchFamily="18"/>
                <a:cs typeface="Times New Roman" pitchFamily="16"/>
              </a:rPr>
              <a:t>5.Список </a:t>
            </a:r>
            <a:r>
              <a:rPr lang="ru-RU" sz="2800" dirty="0">
                <a:latin typeface="Times New Roman" pitchFamily="18"/>
                <a:cs typeface="Times New Roman" pitchFamily="16"/>
              </a:rPr>
              <a:t>использованной литературы.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705720" y="2514600"/>
            <a:ext cx="5105160" cy="3885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2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писок использованной литерат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66680" y="642600"/>
            <a:ext cx="10058040" cy="9572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Список использованной литературы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1066680" y="1752479"/>
            <a:ext cx="10058040" cy="472392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>
                <a:latin typeface="Century Gothic" pitchFamily="18"/>
              </a:rPr>
              <a:t>1.   Двойников С.И., АббясовИ.Х. Сестринское дело: Учебник. - М.: Дрофа, 2014г.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>
                <a:latin typeface="Century Gothic" pitchFamily="18"/>
              </a:rPr>
              <a:t>2.   Мухина С.А. ТарновскаяИ.И. Теоретические основы сестринского дела: Учебник - М.: ГЭОТАР - Медиа, 2014г.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Clr>
                <a:srgbClr val="262626"/>
              </a:buClr>
              <a:buAutoNum type="arabicPeriod" startAt="3"/>
            </a:pPr>
            <a:r>
              <a:rPr lang="ru-RU">
                <a:latin typeface="Century Gothic" pitchFamily="18"/>
              </a:rPr>
              <a:t>Мухина С.А., Тарновская И.И. Практическое руководство к предмету «Основы сестринского дела». - М.: ГЭОТАР - Медиа, 2015.</a:t>
            </a:r>
          </a:p>
          <a:p>
            <a:pPr marL="343080" lvl="0" indent="-342720">
              <a:spcBef>
                <a:spcPts val="901"/>
              </a:spcBef>
              <a:spcAft>
                <a:spcPts val="0"/>
              </a:spcAft>
              <a:buNone/>
            </a:pPr>
            <a:r>
              <a:rPr lang="ru-RU">
                <a:latin typeface="Century Gothic" pitchFamily="18"/>
              </a:rPr>
              <a:t>4.  Сестринское дело и манипуляционная техника: учебник/И.В.Яромич. - 3-е изд. -Минск, 2019.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>
                <a:latin typeface="Century Gothic" pitchFamily="18"/>
              </a:rPr>
              <a:t>5. </a:t>
            </a:r>
            <a:r>
              <a:rPr lang="ru-RU" u="sng">
                <a:latin typeface="Century Gothic" pitchFamily="18"/>
                <a:hlinkClick r:id="rId3"/>
              </a:rPr>
              <a:t>https://studfiles.net/preview/1715439/page:6/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>
                <a:latin typeface="Century Gothic" pitchFamily="18"/>
              </a:rPr>
              <a:t>6. </a:t>
            </a:r>
            <a:r>
              <a:rPr lang="ru-RU" u="sng">
                <a:latin typeface="Century Gothic" pitchFamily="18"/>
                <a:hlinkClick r:id="rId4"/>
              </a:rPr>
              <a:t>https://studopedia.ru/11_66861_prigotovlenie-i-podacha-grelki-bolnomu.html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>
                <a:latin typeface="Century Gothic" pitchFamily="18"/>
              </a:rPr>
              <a:t>7. </a:t>
            </a:r>
            <a:r>
              <a:rPr lang="ru-RU" u="sng">
                <a:latin typeface="Century Gothic" pitchFamily="18"/>
                <a:hlinkClick r:id="rId5"/>
              </a:rPr>
              <a:t>https://studopedia.ru/11_66862_prigotovlenie-i-podacha-puzirya-so-ldom-bolnomu.html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endParaRPr lang="ru-RU">
              <a:latin typeface="Century Gothic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мена нательного и постельного белья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708720" y="-182160"/>
            <a:ext cx="5524200" cy="20102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Смена нательного и постельного белья.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275040" y="1454760"/>
            <a:ext cx="11916720" cy="28407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 i="1">
                <a:latin typeface="Times New Roman" pitchFamily="18"/>
                <a:cs typeface="Times New Roman" pitchFamily="16"/>
              </a:rPr>
              <a:t>Цель</a:t>
            </a:r>
            <a:r>
              <a:rPr lang="ru-RU" sz="2400">
                <a:latin typeface="Times New Roman" pitchFamily="18"/>
                <a:cs typeface="Times New Roman" pitchFamily="16"/>
              </a:rPr>
              <a:t>: Соблюдение личной гигиены пациента; создание постельного комфорта; профилактика пролежней и опрелостей.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 i="1">
                <a:latin typeface="Times New Roman" pitchFamily="18"/>
                <a:cs typeface="Times New Roman" pitchFamily="16"/>
              </a:rPr>
              <a:t>Показания</a:t>
            </a:r>
            <a:r>
              <a:rPr lang="ru-RU" sz="2400">
                <a:latin typeface="Times New Roman" pitchFamily="18"/>
                <a:cs typeface="Times New Roman" pitchFamily="16"/>
              </a:rPr>
              <a:t>: После санитарной обработки пациента и у тяжелобольных по мере загрязнения.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 i="1">
                <a:latin typeface="Times New Roman" pitchFamily="18"/>
                <a:cs typeface="Times New Roman" pitchFamily="16"/>
              </a:rPr>
              <a:t>Противопоказания</a:t>
            </a:r>
            <a:r>
              <a:rPr lang="ru-RU" sz="2400">
                <a:latin typeface="Times New Roman" pitchFamily="18"/>
                <a:cs typeface="Times New Roman" pitchFamily="16"/>
              </a:rPr>
              <a:t>: Нет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 i="1">
                <a:latin typeface="Times New Roman" pitchFamily="18"/>
                <a:cs typeface="Times New Roman" pitchFamily="16"/>
              </a:rPr>
              <a:t>Оснащение</a:t>
            </a:r>
            <a:r>
              <a:rPr lang="ru-RU" sz="2400">
                <a:latin typeface="Times New Roman" pitchFamily="18"/>
                <a:cs typeface="Times New Roman" pitchFamily="16"/>
              </a:rPr>
              <a:t>: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Наволочки (2 штуки).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Простынь.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Пододеяльник.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Клеенка.</a:t>
            </a: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498080" y="2875320"/>
            <a:ext cx="4208400" cy="24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9"/>
          <p:cNvSpPr/>
          <p:nvPr/>
        </p:nvSpPr>
        <p:spPr>
          <a:xfrm>
            <a:off x="5184720" y="2425320"/>
            <a:ext cx="1828440" cy="182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10"/>
          <p:cNvSpPr/>
          <p:nvPr/>
        </p:nvSpPr>
        <p:spPr>
          <a:xfrm>
            <a:off x="5184720" y="2425320"/>
            <a:ext cx="1828440" cy="182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Box 11"/>
          <p:cNvSpPr/>
          <p:nvPr/>
        </p:nvSpPr>
        <p:spPr>
          <a:xfrm>
            <a:off x="3607200" y="3783959"/>
            <a:ext cx="4977000" cy="265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-       Подкладная (пеленка).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-       Полотенце.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-       Рубашка.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-       Мешок для грязного белья.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-       Перчатки.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0" i="0" u="none" strike="noStrike" kern="1200" spc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28600" y="410760"/>
            <a:ext cx="11769120" cy="644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мена постельного бель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66680" y="-143280"/>
            <a:ext cx="10058040" cy="1371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Смена постельного белья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88080" y="924480"/>
            <a:ext cx="8505360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 b="1">
                <a:latin typeface="Times New Roman" pitchFamily="18"/>
                <a:cs typeface="Times New Roman" pitchFamily="16"/>
              </a:rPr>
              <a:t>Продольный способ смены постельного белья тяжелобольному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1. Чистую простыню скатывают валиком по длине на 2/3.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2. Убирают одеяло, осторожно приподнимают голову пациента и убирают подушки.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3. Поворачивают пациента на бок от себя.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4. На освободившейся половине постели скатывают грязную простыню валиком к середине кровати (под пациента).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5. На освободившуюся часть кровати раскатывают подготовленную чистую простыню валиком к пациенту.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6. Поворачивают пациента на другой бок лицом к себе.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7. Убирают грязную простыню с освободившейся части кровати, расправляют чистую, натягивают и заправляют со всех сторон под матрас.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8. Укладывают пациента на спину, подкладывают подушки в чистых наволочках.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9. Сменяют пододеяльник, укрывают пациента одеялом.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926920" y="924480"/>
            <a:ext cx="2876760" cy="523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мена постельного бель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66680" y="-125280"/>
            <a:ext cx="10058040" cy="1371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Смена постельного белья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76200" y="853199"/>
            <a:ext cx="9053280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 b="1">
                <a:latin typeface="Times New Roman" pitchFamily="18"/>
                <a:cs typeface="Times New Roman" pitchFamily="16"/>
              </a:rPr>
              <a:t>Поперечный способ смены постельного белья тяжелобольному</a:t>
            </a:r>
            <a:r>
              <a:rPr lang="ru-RU" sz="2000">
                <a:latin typeface="Times New Roman" pitchFamily="18"/>
                <a:cs typeface="Times New Roman" pitchFamily="16"/>
              </a:rPr>
              <a:t>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1. Простыню скатывают валиком по ширине на 2/3.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2. Просят санитарку приподнять пациента, поддерживая его за спину и плечи.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3. Убирают подушки, скатывают валиком грязную простыню к спине П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4. Чистую простыню раскатывают валиком к спине пациента.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5. Подкладывают подушки в чистых наволочках, опускают пациента на подушки.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6. Просят санитарку приподнять пациента в области таза.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7. Скатывают грязную простыню с освободившейся части кровати и раскатывают чистую, кладут пациента.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8. Просят санитарку приподнять ноги пациента.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9. Убирают с кровати грязную простыню, раскатывают до кон­ца чистую.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10. Чистую простыню со всех сторон подворачивают под матрац. 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11. Меняют пододеяльник, укрывают пациента.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658360" y="2041200"/>
            <a:ext cx="3157200" cy="420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мена нательного бель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52480" y="-160920"/>
            <a:ext cx="10058040" cy="1371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Смена нательного белья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476280" y="1001880"/>
            <a:ext cx="10863000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Последовательность действий: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Информируйте пациента о предстоящей манипуляции и ходе ее выполнения.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Приподнимите верхнюю половину туловища пациента.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Скатайте грязную рубашку до затылка и снимите ее через голову.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Освободите руки пациента.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Положите грязную рубашку в мешок.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Наденьте рукава чистой рубашки.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Перекиньте ее через голову.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6"/>
              </a:rPr>
              <a:t>-       Расправьте ее на пациенте.</a:t>
            </a:r>
          </a:p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endParaRPr lang="ru-RU" sz="2400">
              <a:latin typeface="Times New Roman" pitchFamily="18"/>
              <a:cs typeface="Times New Roman" pitchFamily="16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274439" y="3108959"/>
            <a:ext cx="5190840" cy="322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10799" y="250200"/>
            <a:ext cx="10447200" cy="63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ложение пациента в пос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66680" y="269280"/>
            <a:ext cx="10058040" cy="712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>
                <a:latin typeface="Times New Roman" pitchFamily="18"/>
                <a:cs typeface="Times New Roman" pitchFamily="18"/>
              </a:rPr>
              <a:t>Положение пациента в постели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549000" y="1463039"/>
            <a:ext cx="10058040" cy="393156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901"/>
              </a:spcBef>
              <a:spcAft>
                <a:spcPts val="0"/>
              </a:spcAft>
              <a:buNone/>
            </a:pPr>
            <a:r>
              <a:rPr lang="ru-RU" sz="3200">
                <a:latin typeface="Times New Roman" pitchFamily="18"/>
                <a:cs typeface="Times New Roman" pitchFamily="16"/>
              </a:rPr>
              <a:t>Правильное положение пациента в постели не только улучшает его самочувствие, но при некоторых заболеваниях предупреждает необратимые изменения, приводящие его к инвалидности. Когда человек неподвижен частично или полностью, он не может самостоятельно занять удобное и необходимое положение. Более того, положение неподвижного человека надо менять каждые 2 ч.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809</Words>
  <Application>Microsoft Office PowerPoint</Application>
  <PresentationFormat>Произвольный</PresentationFormat>
  <Paragraphs>110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Обычный 1</vt:lpstr>
      <vt:lpstr>Презентация PowerPoint</vt:lpstr>
      <vt:lpstr>План</vt:lpstr>
      <vt:lpstr>Смена нательного и постельного белья.</vt:lpstr>
      <vt:lpstr>Презентация PowerPoint</vt:lpstr>
      <vt:lpstr>Смена постельного белья</vt:lpstr>
      <vt:lpstr>Смена постельного белья</vt:lpstr>
      <vt:lpstr>Смена нательного белья</vt:lpstr>
      <vt:lpstr>Презентация PowerPoint</vt:lpstr>
      <vt:lpstr>Положение пациента в постели</vt:lpstr>
      <vt:lpstr>ПОЛОЖЕНИЕ ФАУЛЕРА</vt:lpstr>
      <vt:lpstr>Презентация PowerPoint</vt:lpstr>
      <vt:lpstr>ПОЛОЖЕНИЕ СИМСА</vt:lpstr>
      <vt:lpstr>Презентация PowerPoint</vt:lpstr>
      <vt:lpstr>Положение на спине</vt:lpstr>
      <vt:lpstr>ПОЛОЖЕНИЕ НА ЖИВОТЕ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Субботина</dc:creator>
  <cp:lastModifiedBy>Субботина</cp:lastModifiedBy>
  <cp:revision>5</cp:revision>
  <dcterms:modified xsi:type="dcterms:W3CDTF">2025-02-17T05:21:46Z</dcterms:modified>
</cp:coreProperties>
</file>