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9" r:id="rId3"/>
    <p:sldId id="259" r:id="rId4"/>
    <p:sldId id="270" r:id="rId5"/>
    <p:sldId id="267" r:id="rId6"/>
    <p:sldId id="271" r:id="rId7"/>
    <p:sldId id="260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6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82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82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DF9190-796E-42C9-8361-9DDA83FA80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377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3923-AAFD-47CC-AC26-F82872E20B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873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025BA-B5D6-4E60-ACE5-0F419EFE06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548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C4EF-2A1B-4CED-A852-885D5A0A87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475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0DD44-C50F-47B7-BA12-8E50E78E5C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6312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76024-E2D9-4499-AC3F-32D2537A0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5522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3EB4C-E3C5-4844-9295-074A98C04C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5753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2618F-7304-4D72-A4D5-B42255804D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572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8BBB1-7C77-49FE-84D7-EA7BDC4BF3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990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C02EF-5843-4E5B-99B1-CA2633F345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11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A2993-0F5B-4E12-B38B-26A1549061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485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A327-4E85-4B92-9A47-2F68E07177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177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952A6-148B-4870-B79F-38CABE175B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008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C7128-9F53-4097-881A-8C0FCA71B3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957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A5E4C-B7E6-470E-A67C-CBA617C862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058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8CA08-308F-4C47-A046-32FEB6A662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773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11000">
              <a:schemeClr val="bg2">
                <a:alpha val="71000"/>
              </a:schemeClr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2056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2060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7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068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2069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72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72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72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BBF636A-6AEB-4475-B1E8-F45CC5B304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eg"/><Relationship Id="rId7" Type="http://schemas.openxmlformats.org/officeDocument/2006/relationships/image" Target="../media/image14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jpg"/><Relationship Id="rId5" Type="http://schemas.openxmlformats.org/officeDocument/2006/relationships/image" Target="../media/image12.jpeg"/><Relationship Id="rId10" Type="http://schemas.openxmlformats.org/officeDocument/2006/relationships/image" Target="../media/image17.jpg"/><Relationship Id="rId4" Type="http://schemas.openxmlformats.org/officeDocument/2006/relationships/image" Target="../media/image11.jpeg"/><Relationship Id="rId9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6" name="Rectangle 198"/>
          <p:cNvSpPr>
            <a:spLocks noGrp="1" noChangeArrowheads="1"/>
          </p:cNvSpPr>
          <p:nvPr>
            <p:ph type="ctrTitle"/>
          </p:nvPr>
        </p:nvSpPr>
        <p:spPr>
          <a:xfrm>
            <a:off x="762000" y="1600200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b="1" dirty="0" smtClean="0">
                <a:solidFill>
                  <a:srgbClr val="EAEAEA"/>
                </a:solidFill>
                <a:latin typeface="Times New Roman" pitchFamily="18" charset="0"/>
              </a:rPr>
              <a:t>ЛЁГКАЯ АТЛЕТИКА</a:t>
            </a:r>
            <a:r>
              <a:rPr lang="ru-RU" sz="4000" b="1" dirty="0" smtClean="0">
                <a:solidFill>
                  <a:srgbClr val="C0C0C0"/>
                </a:solidFill>
                <a:latin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C0C0"/>
                </a:solidFill>
                <a:latin typeface="Times New Roman" pitchFamily="18" charset="0"/>
              </a:rPr>
            </a:br>
            <a:endParaRPr lang="ru-RU" sz="4000" b="1" dirty="0" smtClean="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7367" name="Rectangle 19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6294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>
                <a:solidFill>
                  <a:srgbClr val="EAEAEA"/>
                </a:solidFill>
                <a:latin typeface="Times New Roman" pitchFamily="18" charset="0"/>
              </a:rPr>
              <a:t>ПРЫЖОК В ДЛИНУ С МЕСТА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algn="r">
              <a:lnSpc>
                <a:spcPct val="10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0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физической культуры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0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Петров Сергей Владимирович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0" y="6324600"/>
            <a:ext cx="1743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Аркадак, 2024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57145"/>
            <a:ext cx="85909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Аркадакский</a:t>
            </a:r>
            <a:r>
              <a:rPr lang="ru-RU" dirty="0" smtClean="0"/>
              <a:t> филиал государственного автономного</a:t>
            </a:r>
          </a:p>
          <a:p>
            <a:pPr algn="ctr"/>
            <a:r>
              <a:rPr lang="ru-RU" dirty="0" smtClean="0"/>
              <a:t> профессионального образовательного учреждения Саратовской области</a:t>
            </a:r>
          </a:p>
          <a:p>
            <a:pPr algn="ctr"/>
            <a:r>
              <a:rPr lang="ru-RU" dirty="0" smtClean="0"/>
              <a:t>«Саратовский областной базовый медицинский колледж»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EAEAEA"/>
                </a:solidFill>
                <a:latin typeface="Times New Roman" pitchFamily="18" charset="0"/>
              </a:rPr>
              <a:t>Результаты спортсменов в прыжках в длину c места на Олимпийских Играх.</a:t>
            </a:r>
          </a:p>
        </p:txBody>
      </p:sp>
      <p:graphicFrame>
        <p:nvGraphicFramePr>
          <p:cNvPr id="167616" name="Group 70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305800" cy="5181600"/>
        </p:xfrm>
        <a:graphic>
          <a:graphicData uri="http://schemas.openxmlformats.org/drawingml/2006/table">
            <a:tbl>
              <a:tblPr/>
              <a:tblGrid>
                <a:gridCol w="1250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1900г. ФРАНЦИЯ (ПАРИЖ)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СПОРТСМЕН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Baxter Irving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Torcheboeuf Emile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- 1904г. США (СЕНТ-ЛУИС)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3.476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King Charles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Biller John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- 1908г ВЕЛИКОБРИТАНИЯ (ЛОНДОН)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Tsikitiras Konstantin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Sheridan Martin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3.225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- 1912г ШВЕЦИЯ (СТОКГОЛЬМ)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Tsikitiras Konstantin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Adams Platt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Adams Benjamin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752600"/>
            <a:ext cx="8229600" cy="12588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EAEAEA"/>
                </a:solidFill>
                <a:latin typeface="Sitka Subheading" panose="02000505000000020004" pitchFamily="2" charset="0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EAEAEA"/>
                </a:solidFill>
              </a:rPr>
              <a:t>Виды легкоатлетических прыжков</a:t>
            </a:r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1"/>
            <a:ext cx="5105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преодолением вертикальных препятствий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Прыжки в высоту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Прыжки с шестом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z="20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преодолением вертикальных препятствий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Прыжки в длину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Тройной прыжок</a:t>
            </a:r>
          </a:p>
        </p:txBody>
      </p:sp>
      <p:pic>
        <p:nvPicPr>
          <p:cNvPr id="5125" name="Picture 19" descr="ANd9GcSK1KM6bGrOoLkz5X4Jo0n9OIeoHJKiKIFkJxbF3pdoSsuRb-a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19200"/>
            <a:ext cx="2667000" cy="353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919063"/>
            <a:ext cx="6553200" cy="38007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</a:rPr>
              <a:t>Фазы прыжка в длину с места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0" y="685800"/>
            <a:ext cx="8686800" cy="3103564"/>
          </a:xfrm>
        </p:spPr>
        <p:txBody>
          <a:bodyPr/>
          <a:lstStyle/>
          <a:p>
            <a:r>
              <a:rPr lang="ru-RU" sz="2400" dirty="0">
                <a:solidFill>
                  <a:srgbClr val="EAEAEA"/>
                </a:solidFill>
                <a:latin typeface="Times New Roman" pitchFamily="18" charset="0"/>
              </a:rPr>
              <a:t>1. Подготовка к </a:t>
            </a:r>
            <a:r>
              <a:rPr lang="ru-RU" sz="2400" dirty="0" smtClean="0">
                <a:solidFill>
                  <a:srgbClr val="EAEAEA"/>
                </a:solidFill>
                <a:latin typeface="Times New Roman" pitchFamily="18" charset="0"/>
              </a:rPr>
              <a:t>отталкиванию                 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Полёт</a:t>
            </a:r>
          </a:p>
          <a:p>
            <a:endParaRPr lang="ru-RU" sz="2400" dirty="0">
              <a:solidFill>
                <a:srgbClr val="EAEAEA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145417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57200" y="2895600"/>
            <a:ext cx="8229600" cy="4191000"/>
          </a:xfrm>
        </p:spPr>
        <p:txBody>
          <a:bodyPr/>
          <a:lstStyle/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Отталкивание                                  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Приземление</a:t>
            </a:r>
          </a:p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EAEAEA"/>
              </a:solidFill>
              <a:latin typeface="Times New Roman" pitchFamily="18" charset="0"/>
            </a:endParaRPr>
          </a:p>
        </p:txBody>
      </p:sp>
      <p:pic>
        <p:nvPicPr>
          <p:cNvPr id="6148" name="Picture 14" descr="051bcf543bcfcb42f09c0748bb3517d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18" y="1260060"/>
            <a:ext cx="3600979" cy="195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" y="4117526"/>
            <a:ext cx="3600979" cy="19784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260060"/>
            <a:ext cx="3626282" cy="19458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091438"/>
            <a:ext cx="3626282" cy="200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rgbClr val="EAEAEA"/>
                </a:solidFill>
              </a:rPr>
              <a:t>Техника прыжка в длину с места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8458200" cy="28956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</a:rPr>
              <a:t>     </a:t>
            </a:r>
            <a:r>
              <a:rPr lang="ru-RU" sz="2200" dirty="0" smtClean="0">
                <a:solidFill>
                  <a:srgbClr val="EAEAEA"/>
                </a:solidFill>
                <a:latin typeface="Times New Roman" pitchFamily="18" charset="0"/>
              </a:rPr>
              <a:t>Исходное положение перед прыжком – «старт пловца» (ноги полусогнуты, туловище наклонено вперёд, руки отведены назад в стороны). Отталкивание производится обеими ногами до полного их выпрямления в коленных суставах с одновременным выносом рук вперёд и вверх. В полёте ноги сгибаются в коленях и выносятся вперёд. Во время приземления выполняется приседание, руки выносятся вперёд и в стороны, обеспечивая таким образом мягкое и устойчивое приземление. </a:t>
            </a:r>
          </a:p>
        </p:txBody>
      </p:sp>
      <p:pic>
        <p:nvPicPr>
          <p:cNvPr id="10244" name="Picture 8" descr="imagesCA6W7ZK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429000"/>
            <a:ext cx="6096000" cy="3276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EAEAEA"/>
                </a:solidFill>
              </a:rPr>
              <a:t>Ошибки в технике прыжка в длину с места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исходном положении прыгун находится в глубоком приседе, руки подняты слишком высоко.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отталкивании прыгун отклоняется от заданной траектории сильно вперёд либо вверх.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Толчок выполняется одной ногой.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полёте ноги не сгибаются и не подтягиваются к груди.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приземлении вперёд выносятся ноги.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Прыгун приземляется на носки.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49"/>
            <a:ext cx="8229600" cy="46497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EAEAEA"/>
                </a:solidFill>
                <a:latin typeface="Times New Roman" pitchFamily="18" charset="0"/>
              </a:rPr>
              <a:t>Специальные упражнения для совершенствования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229600" cy="3255963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Впрыгивание на разновысокие предметы и спрыгивание с них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C0C0C0"/>
              </a:solidFill>
            </a:endParaRPr>
          </a:p>
        </p:txBody>
      </p:sp>
      <p:pic>
        <p:nvPicPr>
          <p:cNvPr id="12292" name="Picture 4" descr="imagesCALHENL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09" y="1724677"/>
            <a:ext cx="1219201" cy="113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imagesCA2PYZP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268" y="1479463"/>
            <a:ext cx="1447800" cy="138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imagesCAKSY5N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552" y="1551781"/>
            <a:ext cx="2302932" cy="121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imagesCA4Y4UB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51781"/>
            <a:ext cx="3154680" cy="123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330168" y="3094503"/>
            <a:ext cx="5339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2400" dirty="0">
                <a:solidFill>
                  <a:srgbClr val="EAEAEA"/>
                </a:solidFill>
                <a:cs typeface="Times New Roman" panose="02020603050405020304" pitchFamily="18" charset="0"/>
              </a:rPr>
              <a:t>Прыжки через разновысокие предметы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73" y="3622835"/>
            <a:ext cx="1333237" cy="2222062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145" y="3849476"/>
            <a:ext cx="1581073" cy="176878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198" y="3717046"/>
            <a:ext cx="2553401" cy="123595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434" y="3935168"/>
            <a:ext cx="2312995" cy="191942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395" y="5083168"/>
            <a:ext cx="2374822" cy="1542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95" name="Rectangle 215"/>
          <p:cNvSpPr>
            <a:spLocks noGrp="1" noChangeArrowheads="1"/>
          </p:cNvSpPr>
          <p:nvPr>
            <p:ph type="ctrTitle"/>
          </p:nvPr>
        </p:nvSpPr>
        <p:spPr>
          <a:xfrm>
            <a:off x="685800" y="-76199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rgbClr val="EAEAEA"/>
                </a:solidFill>
              </a:rPr>
              <a:t>Контрольное испытание (см)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5800" y="152400"/>
            <a:ext cx="8001000" cy="1143001"/>
          </a:xfrm>
        </p:spPr>
        <p:txBody>
          <a:bodyPr/>
          <a:lstStyle/>
          <a:p>
            <a:pPr algn="l"/>
            <a:endParaRPr lang="ru-RU" altLang="ru-RU" dirty="0" smtClean="0">
              <a:solidFill>
                <a:srgbClr val="EAEAEA"/>
              </a:solidFill>
            </a:endParaRPr>
          </a:p>
          <a:p>
            <a:pPr algn="l"/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altLang="ru-RU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девочки</a:t>
            </a:r>
            <a:r>
              <a:rPr lang="ru-RU" altLang="ru-RU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</a:t>
            </a:r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мальчики)</a:t>
            </a:r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9013" name="Group 5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2506580"/>
              </p:ext>
            </p:extLst>
          </p:nvPr>
        </p:nvGraphicFramePr>
        <p:xfrm>
          <a:off x="76200" y="1447800"/>
          <a:ext cx="4343401" cy="4321865"/>
        </p:xfrm>
        <a:graphic>
          <a:graphicData uri="http://schemas.openxmlformats.org/drawingml/2006/table">
            <a:tbl>
              <a:tblPr/>
              <a:tblGrid>
                <a:gridCol w="89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65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23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45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55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(лет)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120-130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55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125-140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81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06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63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150-175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155-175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46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96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442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163-185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24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09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328297"/>
              </p:ext>
            </p:extLst>
          </p:nvPr>
        </p:nvGraphicFramePr>
        <p:xfrm>
          <a:off x="4572000" y="1447800"/>
          <a:ext cx="4343400" cy="432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1900335664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362932081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21268901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600150482"/>
                    </a:ext>
                  </a:extLst>
                </a:gridCol>
              </a:tblGrid>
              <a:tr h="50049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(лет)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76438353"/>
                  </a:ext>
                </a:extLst>
              </a:tr>
              <a:tr h="371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123-135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3179634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125-145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3017308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8913996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140-160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552559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59303867"/>
                  </a:ext>
                </a:extLst>
              </a:tr>
              <a:tr h="35505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163-180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6370142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9877905"/>
                  </a:ext>
                </a:extLst>
              </a:tr>
              <a:tr h="39011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180-195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6043437"/>
                  </a:ext>
                </a:extLst>
              </a:tr>
              <a:tr h="36753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190-205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8665008"/>
                  </a:ext>
                </a:extLst>
              </a:tr>
              <a:tr h="34494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195-210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79885"/>
                  </a:ext>
                </a:extLst>
              </a:tr>
              <a:tr h="3879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205-220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887984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</a:rPr>
              <a:t>Прыжки в длину в древности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5943600"/>
            <a:ext cx="1905000" cy="187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500" dirty="0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6172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700" dirty="0" smtClean="0"/>
              <a:t>        </a:t>
            </a:r>
            <a:r>
              <a:rPr lang="ru-RU" sz="2600" dirty="0" smtClean="0">
                <a:solidFill>
                  <a:srgbClr val="EAEAEA"/>
                </a:solidFill>
                <a:latin typeface="Times New Roman" pitchFamily="18" charset="0"/>
              </a:rPr>
              <a:t>Греческие атлеты прыгали в длину не с разбега, а с места – к тому же с камнями (позже с гантелями) в руках. В конце прыжка спортсмен отбрасывал камни резко назад: считалось, что это позволяет ему прыгнуть дальше. Подобная техника прыжка требовала хорошей координации.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  <a:latin typeface="Times New Roman" pitchFamily="18" charset="0"/>
              </a:rPr>
              <a:t>История и рекорды</a:t>
            </a:r>
          </a:p>
        </p:txBody>
      </p:sp>
      <p:sp>
        <p:nvSpPr>
          <p:cNvPr id="1628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447800"/>
            <a:ext cx="54102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smtClean="0"/>
              <a:t>    </a:t>
            </a:r>
            <a:r>
              <a:rPr lang="ru-RU" sz="2000" smtClean="0">
                <a:solidFill>
                  <a:srgbClr val="EAEAEA"/>
                </a:solidFill>
                <a:latin typeface="Times New Roman" pitchFamily="18" charset="0"/>
              </a:rPr>
              <a:t>Дмитрий Милетонович Иоселиани является обладателем 60 союзных республиканских и закавказских  рекордов по прыжкам в длину с места. Но в далеком 1930 году 17-летний грузинский юноша стал первым в СССР спортсменом, превысившим мировой рекорд. Результат, прославивший грузинского прыгуна - 3 м 48,2 см.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smtClean="0">
                <a:solidFill>
                  <a:srgbClr val="EAEAEA"/>
                </a:solidFill>
                <a:latin typeface="Times New Roman" pitchFamily="18" charset="0"/>
              </a:rPr>
              <a:t>     В 1945 году был назначен директором Грузинского государственного института физкультуры. С 1956 по 1983 Д. М. Иоселиани возглавлял в упомянутом институте кафедру легкой атлетики. 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100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965325" y="3384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pic>
        <p:nvPicPr>
          <p:cNvPr id="17414" name="Picture 15" descr="Дмитрий Иоселиани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524000"/>
            <a:ext cx="2895600" cy="358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457200" y="5257800"/>
            <a:ext cx="2603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>
                <a:solidFill>
                  <a:srgbClr val="EAEAEA"/>
                </a:solidFill>
              </a:rPr>
              <a:t>Дмитрий Иоселиани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>
                <a:solidFill>
                  <a:srgbClr val="EAEAEA"/>
                </a:solidFill>
              </a:rPr>
              <a:t>(1913-1989)</a:t>
            </a:r>
            <a:r>
              <a:rPr lang="ru-RU" altLang="ru-RU" sz="2000">
                <a:solidFill>
                  <a:srgbClr val="B2B2B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14">
      <a:dk1>
        <a:srgbClr val="5C1F00"/>
      </a:dk1>
      <a:lt1>
        <a:srgbClr val="969696"/>
      </a:lt1>
      <a:dk2>
        <a:srgbClr val="FF0000"/>
      </a:dk2>
      <a:lt2>
        <a:srgbClr val="969696"/>
      </a:lt2>
      <a:accent1>
        <a:srgbClr val="FF3300"/>
      </a:accent1>
      <a:accent2>
        <a:srgbClr val="B86D52"/>
      </a:accent2>
      <a:accent3>
        <a:srgbClr val="FFAAAA"/>
      </a:accent3>
      <a:accent4>
        <a:srgbClr val="7F7F7F"/>
      </a:accent4>
      <a:accent5>
        <a:srgbClr val="FFADAA"/>
      </a:accent5>
      <a:accent6>
        <a:srgbClr val="A66249"/>
      </a:accent6>
      <a:hlink>
        <a:srgbClr val="FF9900"/>
      </a:hlink>
      <a:folHlink>
        <a:srgbClr val="FFCC66"/>
      </a:folHlink>
    </a:clrScheme>
    <a:fontScheme name="Соревнова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9">
        <a:dk1>
          <a:srgbClr val="5C1F00"/>
        </a:dk1>
        <a:lt1>
          <a:srgbClr val="FFFFFF"/>
        </a:lt1>
        <a:dk2>
          <a:srgbClr val="66FFFF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10">
        <a:dk1>
          <a:srgbClr val="333300"/>
        </a:dk1>
        <a:lt1>
          <a:srgbClr val="66FFFF"/>
        </a:lt1>
        <a:dk2>
          <a:srgbClr val="FFF9BB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1">
        <a:dk1>
          <a:srgbClr val="333300"/>
        </a:dk1>
        <a:lt1>
          <a:srgbClr val="66FFFF"/>
        </a:lt1>
        <a:dk2>
          <a:srgbClr val="333300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2">
        <a:dk1>
          <a:srgbClr val="333300"/>
        </a:dk1>
        <a:lt1>
          <a:srgbClr val="FF0000"/>
        </a:lt1>
        <a:dk2>
          <a:srgbClr val="333300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3">
        <a:dk1>
          <a:srgbClr val="333300"/>
        </a:dk1>
        <a:lt1>
          <a:srgbClr val="FF0000"/>
        </a:lt1>
        <a:dk2>
          <a:srgbClr val="969696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4">
        <a:dk1>
          <a:srgbClr val="5C1F00"/>
        </a:dk1>
        <a:lt1>
          <a:srgbClr val="969696"/>
        </a:lt1>
        <a:dk2>
          <a:srgbClr val="FF0000"/>
        </a:dk2>
        <a:lt2>
          <a:srgbClr val="969696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7F7F7F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15">
        <a:dk1>
          <a:srgbClr val="5C1F00"/>
        </a:dk1>
        <a:lt1>
          <a:srgbClr val="B2B2B2"/>
        </a:lt1>
        <a:dk2>
          <a:srgbClr val="FF0000"/>
        </a:dk2>
        <a:lt2>
          <a:srgbClr val="969696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979797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3558</TotalTime>
  <Words>700</Words>
  <Application>Microsoft Office PowerPoint</Application>
  <PresentationFormat>Экран (4:3)</PresentationFormat>
  <Paragraphs>207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Соревнование</vt:lpstr>
      <vt:lpstr> ЛЁГКАЯ АТЛЕТИКА </vt:lpstr>
      <vt:lpstr>Виды легкоатлетических прыжков</vt:lpstr>
      <vt:lpstr>Фазы прыжка в длину с места</vt:lpstr>
      <vt:lpstr>Техника прыжка в длину с места</vt:lpstr>
      <vt:lpstr>Ошибки в технике прыжка в длину с места</vt:lpstr>
      <vt:lpstr>Специальные упражнения для совершенствования</vt:lpstr>
      <vt:lpstr>Контрольное испытание (см)</vt:lpstr>
      <vt:lpstr>Прыжки в длину в древности</vt:lpstr>
      <vt:lpstr>История и рекорды</vt:lpstr>
      <vt:lpstr>Результаты спортсменов в прыжках в длину c места на Олимпийских Играх.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Субботина</cp:lastModifiedBy>
  <cp:revision>33</cp:revision>
  <cp:lastPrinted>1601-01-01T00:00:00Z</cp:lastPrinted>
  <dcterms:created xsi:type="dcterms:W3CDTF">2014-01-07T11:00:33Z</dcterms:created>
  <dcterms:modified xsi:type="dcterms:W3CDTF">2025-01-16T05:52:53Z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