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5"/>
  </p:notesMasterIdLst>
  <p:sldIdLst>
    <p:sldId id="321" r:id="rId2"/>
    <p:sldId id="325" r:id="rId3"/>
    <p:sldId id="322" r:id="rId4"/>
    <p:sldId id="291" r:id="rId5"/>
    <p:sldId id="257" r:id="rId6"/>
    <p:sldId id="259" r:id="rId7"/>
    <p:sldId id="318" r:id="rId8"/>
    <p:sldId id="317" r:id="rId9"/>
    <p:sldId id="267" r:id="rId10"/>
    <p:sldId id="261" r:id="rId11"/>
    <p:sldId id="262" r:id="rId12"/>
    <p:sldId id="263" r:id="rId13"/>
    <p:sldId id="268" r:id="rId14"/>
    <p:sldId id="311" r:id="rId15"/>
    <p:sldId id="264" r:id="rId16"/>
    <p:sldId id="293" r:id="rId17"/>
    <p:sldId id="265" r:id="rId18"/>
    <p:sldId id="270" r:id="rId19"/>
    <p:sldId id="271" r:id="rId20"/>
    <p:sldId id="301" r:id="rId21"/>
    <p:sldId id="266" r:id="rId22"/>
    <p:sldId id="272" r:id="rId23"/>
    <p:sldId id="316" r:id="rId24"/>
    <p:sldId id="312" r:id="rId25"/>
    <p:sldId id="313" r:id="rId26"/>
    <p:sldId id="315" r:id="rId27"/>
    <p:sldId id="302" r:id="rId28"/>
    <p:sldId id="277" r:id="rId29"/>
    <p:sldId id="304" r:id="rId30"/>
    <p:sldId id="323" r:id="rId31"/>
    <p:sldId id="295" r:id="rId32"/>
    <p:sldId id="324" r:id="rId33"/>
    <p:sldId id="319" r:id="rId34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FFFF"/>
    <a:srgbClr val="0033CC"/>
    <a:srgbClr val="FFCCCC"/>
    <a:srgbClr val="FF99FF"/>
    <a:srgbClr val="FF6699"/>
    <a:srgbClr val="660033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571BA60-9A7A-4FC2-8A12-879449A23D1A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4A32B04-3D97-4558-8F83-2DFD4142C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51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D95715-8F75-411D-803F-E9FCCA361B7A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A32B04-3D97-4558-8F83-2DFD4142C1D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A882D04A-392E-4DE1-827F-08D6EA0AB5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62A14-A2D1-4377-ADF2-90B2432680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68D8E-1979-4D60-8B23-AEBF5EF93B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A17A664-9C03-4C84-9A2E-CEA848A84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623831F6-7840-43AA-8D17-AAEE8413CE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778E4-EB3F-4156-B8A6-79DCBFC18F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F2D1-AEAE-4B8F-94BC-30B3821998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46E976F-5D29-44B4-9FBB-24617027FD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C1840-D33D-4F91-9EB3-9A50F5DF56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B5D202A-5846-4DDA-8E70-77F5E0C6B8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1A09652E-0CAD-4C79-B2CF-C3C8268A2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70CC2F-0B9E-4EF8-B83B-1246532ADB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www.student-medicine.ru/095z/095_4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ntivakcina.org.ua/wp-content/uploads/HLIC/acae3ec25c18a4ec624473f6a700d0ec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228600"/>
            <a:ext cx="6172200" cy="685800"/>
          </a:xfrm>
        </p:spPr>
        <p:txBody>
          <a:bodyPr>
            <a:noAutofit/>
          </a:bodyPr>
          <a:lstStyle/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Аркадакский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 государственного автономного профессионального образовательного учреждения Саратовской области «Саратовский областной базовый медицинский колледж»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1752600"/>
            <a:ext cx="701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МУЛЬТИМЕДИЙНОЕ СОПРОВОЖДЕНИЕ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КОМБИНИРОВАННОГО ЗАНЯТИЯ ПО ТЕМЕ</a:t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ПОРЯДОК ОФОРМЛЕНИЯ АМБУЛАТОРНО-ПОЛИКЛИНИЧЕСКОЙ ДОКУМЕНТАЦИИ И ДОКУМЕНТАЦИИ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СТАЦИОНАРА 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14800" y="4038600"/>
            <a:ext cx="45720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Автор</a:t>
            </a:r>
          </a:p>
          <a:p>
            <a:pPr algn="r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Субботина И.А.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ПМ.02.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медицинской документации, организация деятельности находящегося в распоряжении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персонала </a:t>
            </a:r>
          </a:p>
          <a:p>
            <a:pPr algn="r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МДК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02.01.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Документирование и контроль в профессиональной деятельности медицинской сестры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Специальность 34.02.01 Сестринское дело </a:t>
            </a:r>
          </a:p>
          <a:p>
            <a:pPr algn="r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7121015-8B9B-5513-041A-EEEC7385AD1D}"/>
              </a:ext>
            </a:extLst>
          </p:cNvPr>
          <p:cNvSpPr txBox="1"/>
          <p:nvPr/>
        </p:nvSpPr>
        <p:spPr>
          <a:xfrm>
            <a:off x="2667000" y="6019800"/>
            <a:ext cx="19222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Аркадак </a:t>
            </a:r>
            <a:r>
              <a:rPr lang="ru-RU" dirty="0" smtClean="0"/>
              <a:t>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34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rint0007.JPG"/>
          <p:cNvPicPr>
            <a:picLocks noChangeAspect="1"/>
          </p:cNvPicPr>
          <p:nvPr/>
        </p:nvPicPr>
        <p:blipFill>
          <a:blip r:embed="rId3" cstate="print"/>
          <a:srcRect b="51111"/>
          <a:stretch>
            <a:fillRect/>
          </a:stretch>
        </p:blipFill>
        <p:spPr>
          <a:xfrm>
            <a:off x="1219200" y="1981200"/>
            <a:ext cx="6754684" cy="466981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Статистический талон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458200" cy="5334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1800" dirty="0" smtClean="0"/>
              <a:t>Заполняет врач или медсестра под контролем врача; после заполнения сдает в кабинет медицинской статистики. </a:t>
            </a:r>
          </a:p>
          <a:p>
            <a:pPr>
              <a:spcBef>
                <a:spcPts val="1200"/>
              </a:spcBef>
            </a:pPr>
            <a:r>
              <a:rPr lang="ru-RU" sz="1800" dirty="0" smtClean="0"/>
              <a:t>На основании этого документа составляют отчеты, рассчитывают заболеваемость и обращаемость в поликлинику.</a:t>
            </a:r>
            <a:endParaRPr lang="ru-RU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52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Талон на прием к врачу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58200" cy="4953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Pct val="100000"/>
              <a:buFont typeface="Wingdings" pitchFamily="2" charset="2"/>
              <a:buChar char="Ø"/>
            </a:pPr>
            <a:r>
              <a:rPr lang="ru-RU" dirty="0" smtClean="0"/>
              <a:t>Талоны выписывает медсестра на все время приема на неделю.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152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№25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905000"/>
            <a:ext cx="4438649" cy="470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04800" y="2133600"/>
            <a:ext cx="388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+mn-lt"/>
              </a:rPr>
              <a:t>Используется для регулирования потока пациентов к врачу и напоминания пациенту даты, номера кабинетов и времени посещения врача.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диспансерного наблюдения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382000" cy="106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Заводят на каждого пациента на участке с целью регистрации и отображения процесса диспансеризации. Карта находится в кабинете профилактики или в кабинете участкового врача.</a:t>
            </a:r>
            <a:endParaRPr lang="ru-RU" sz="2000" dirty="0"/>
          </a:p>
        </p:txBody>
      </p:sp>
      <p:pic>
        <p:nvPicPr>
          <p:cNvPr id="9" name="Содержимое 8" descr="Дисп.bmp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295400" y="2057400"/>
            <a:ext cx="5964476" cy="4227250"/>
          </a:xfrm>
        </p:spPr>
      </p:pic>
      <p:sp>
        <p:nvSpPr>
          <p:cNvPr id="6" name="TextBox 5"/>
          <p:cNvSpPr txBox="1"/>
          <p:nvPr/>
        </p:nvSpPr>
        <p:spPr>
          <a:xfrm>
            <a:off x="5943600" y="152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</a:t>
            </a:r>
            <a:r>
              <a:rPr lang="en-US" dirty="0" smtClean="0"/>
              <a:t>30</a:t>
            </a:r>
            <a:r>
              <a:rPr lang="ru-RU" dirty="0" smtClean="0"/>
              <a:t>у</a:t>
            </a:r>
            <a:r>
              <a:rPr lang="en-US" dirty="0" smtClean="0"/>
              <a:t>-4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Санитарно-курортной карты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534400" cy="1143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Оформляет врач или медсестра под контролем врача; отображает состояние здоровья пациента в момент направления в санаторий.</a:t>
            </a:r>
            <a:endParaRPr lang="ru-RU" dirty="0"/>
          </a:p>
        </p:txBody>
      </p:sp>
      <p:pic>
        <p:nvPicPr>
          <p:cNvPr id="9" name="Содержимое 8" descr="Print0010.BMP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342620" y="933980"/>
            <a:ext cx="4687361" cy="6629402"/>
          </a:xfrm>
        </p:spPr>
      </p:pic>
      <p:sp>
        <p:nvSpPr>
          <p:cNvPr id="6" name="TextBox 5"/>
          <p:cNvSpPr txBox="1"/>
          <p:nvPr/>
        </p:nvSpPr>
        <p:spPr>
          <a:xfrm>
            <a:off x="5943600" y="152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28755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Листок и справка</a:t>
            </a:r>
            <a:b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временной нетрудоспособности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90500" y="1219200"/>
            <a:ext cx="8305800" cy="6096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1600" dirty="0" smtClean="0"/>
              <a:t>Заполняет врач для освобождения пациента от работы и учебы в связи с болезнью. Справку выдают учащимся, а больничный лист — работающим.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52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</a:t>
            </a:r>
            <a:endParaRPr lang="ru-RU" dirty="0"/>
          </a:p>
        </p:txBody>
      </p:sp>
      <p:pic>
        <p:nvPicPr>
          <p:cNvPr id="26626" name="Picture 2" descr="больнич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800" y="2133600"/>
            <a:ext cx="3276600" cy="4633595"/>
          </a:xfrm>
          <a:prstGeom prst="rect">
            <a:avLst/>
          </a:prstGeom>
          <a:noFill/>
        </p:spPr>
      </p:pic>
      <p:pic>
        <p:nvPicPr>
          <p:cNvPr id="26628" name="Picture 4" descr="Картинка 6 из 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099094"/>
            <a:ext cx="3192780" cy="4627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34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Экстренное извещение </a:t>
            </a:r>
            <a:b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инфекционном заболевании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94736" y="1752600"/>
            <a:ext cx="838200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Заполняет медсестра при выявлении педикулеза или инфекционного заболевания, пищевого отравления. </a:t>
            </a:r>
          </a:p>
          <a:p>
            <a:r>
              <a:rPr lang="ru-RU" dirty="0" smtClean="0"/>
              <a:t>Посылают в СЭС по месту выявления больного не позднее 12 ч с момента установления диагноза с целью проведения санитарно-эпидемиологических мероприятий в очаге. </a:t>
            </a:r>
          </a:p>
          <a:p>
            <a:pPr>
              <a:spcBef>
                <a:spcPts val="1200"/>
              </a:spcBef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52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№58у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Экстренное извещение </a:t>
            </a:r>
            <a:b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инфекционном заболевании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52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№58у</a:t>
            </a:r>
            <a:endParaRPr lang="ru-RU" dirty="0"/>
          </a:p>
        </p:txBody>
      </p:sp>
      <p:pic>
        <p:nvPicPr>
          <p:cNvPr id="8" name="Рисунок 7" descr="A 058-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76400"/>
            <a:ext cx="6829425" cy="489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4135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на консультацию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"/>
          </p:nvPr>
        </p:nvSpPr>
        <p:spPr>
          <a:xfrm>
            <a:off x="457200" y="914400"/>
            <a:ext cx="3657600" cy="914400"/>
          </a:xfrm>
        </p:spPr>
        <p:txBody>
          <a:bodyPr/>
          <a:lstStyle/>
          <a:p>
            <a:r>
              <a:rPr lang="ru-RU" sz="1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ЛИЦЕВАЯ СТОРОНА</a:t>
            </a:r>
          </a:p>
          <a:p>
            <a:r>
              <a:rPr lang="ru-RU" sz="1400" dirty="0" smtClean="0">
                <a:solidFill>
                  <a:schemeClr val="bg2"/>
                </a:solidFill>
              </a:rPr>
              <a:t>Заполняется врачом, направляющий больного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343400" y="914400"/>
            <a:ext cx="3657600" cy="914400"/>
          </a:xfrm>
        </p:spPr>
        <p:txBody>
          <a:bodyPr/>
          <a:lstStyle/>
          <a:p>
            <a:r>
              <a:rPr lang="ru-RU" sz="1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ОБРАТНАЯ</a:t>
            </a:r>
            <a:r>
              <a:rPr lang="ru-RU" sz="1400" dirty="0" smtClean="0">
                <a:solidFill>
                  <a:srgbClr val="00FFFF"/>
                </a:solidFill>
              </a:rPr>
              <a:t> </a:t>
            </a:r>
            <a:r>
              <a:rPr lang="ru-RU" sz="1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СТОРОНА</a:t>
            </a:r>
          </a:p>
          <a:p>
            <a:r>
              <a:rPr lang="ru-RU" sz="1400" dirty="0" smtClean="0">
                <a:solidFill>
                  <a:schemeClr val="bg2"/>
                </a:solidFill>
              </a:rPr>
              <a:t>Заполняется врачом-консультантом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52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№028/у</a:t>
            </a:r>
            <a:endParaRPr lang="ru-RU" dirty="0"/>
          </a:p>
        </p:txBody>
      </p:sp>
      <p:pic>
        <p:nvPicPr>
          <p:cNvPr id="25602" name="Picture 2" descr="Картинка 2 из 2067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981200"/>
            <a:ext cx="4856093" cy="3352800"/>
          </a:xfrm>
          <a:prstGeom prst="rect">
            <a:avLst/>
          </a:prstGeom>
          <a:noFill/>
        </p:spPr>
      </p:pic>
      <p:pic>
        <p:nvPicPr>
          <p:cNvPr id="12" name="Рисунок 11" descr="Конс-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981200"/>
            <a:ext cx="4011354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в процедурный кабинет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382000" cy="4876800"/>
          </a:xfrm>
        </p:spPr>
        <p:txBody>
          <a:bodyPr>
            <a:normAutofit/>
          </a:bodyPr>
          <a:lstStyle/>
          <a:p>
            <a:r>
              <a:rPr lang="ru-RU" dirty="0" smtClean="0"/>
              <a:t>Заполняет медсестра для извещения процедурной медсестры о том, какой препарат необходимо ввести пациенту, способ введения, дозировку и др. </a:t>
            </a:r>
          </a:p>
          <a:p>
            <a:r>
              <a:rPr lang="en-US" dirty="0" smtClean="0"/>
              <a:t>NB!</a:t>
            </a:r>
            <a:r>
              <a:rPr lang="ru-RU" dirty="0" smtClean="0"/>
              <a:t> Если пациенту необходимо сделать инъекцию срочно, то на направлении пишут: </a:t>
            </a:r>
          </a:p>
          <a:p>
            <a:r>
              <a:rPr lang="en-US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Cito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/>
              <a:t>— Срочно! </a:t>
            </a:r>
          </a:p>
          <a:p>
            <a:pPr marL="273050" indent="-6350">
              <a:buNone/>
            </a:pPr>
            <a:r>
              <a:rPr lang="ru-RU" sz="1900" b="1" dirty="0" smtClean="0"/>
              <a:t>или</a:t>
            </a:r>
          </a:p>
          <a:p>
            <a:r>
              <a:rPr lang="en-US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Citissimo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ru-RU" dirty="0" smtClean="0"/>
              <a:t>– когда промедление опасно для жизни больного и требуется </a:t>
            </a:r>
            <a:r>
              <a:rPr lang="ru-RU" b="1" i="1" dirty="0" smtClean="0">
                <a:solidFill>
                  <a:srgbClr val="C00000"/>
                </a:solidFill>
              </a:rPr>
              <a:t>немедленное</a:t>
            </a:r>
            <a:r>
              <a:rPr lang="ru-RU" dirty="0" smtClean="0"/>
              <a:t> вмешательство,.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52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на анализы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5344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Заполняет медсестра для извещения лаборатории о том, какой биологический материал направлен, и какова цель исследования, и куда направить результат.</a:t>
            </a:r>
          </a:p>
        </p:txBody>
      </p:sp>
      <p:pic>
        <p:nvPicPr>
          <p:cNvPr id="9" name="Содержимое 8" descr="Print0009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1274" r="27929" b="64583"/>
          <a:stretch>
            <a:fillRect/>
          </a:stretch>
        </p:blipFill>
        <p:spPr>
          <a:xfrm>
            <a:off x="1371600" y="2393197"/>
            <a:ext cx="6096000" cy="4083803"/>
          </a:xfrm>
        </p:spPr>
      </p:pic>
      <p:sp>
        <p:nvSpPr>
          <p:cNvPr id="6" name="TextBox 5"/>
          <p:cNvSpPr txBox="1"/>
          <p:nvPr/>
        </p:nvSpPr>
        <p:spPr>
          <a:xfrm>
            <a:off x="5943600" y="152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Пояснительная записка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8077200" cy="487375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государственному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образовательному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стандарту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учебному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плану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34.02.01. 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Сестринское дело, изучение профессионального модуля 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ПМ.02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документации, организация деятельности находящегося в распоряжении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персонала 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предусматривается 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семестрах на базе основного общего образования.</a:t>
            </a:r>
          </a:p>
          <a:p>
            <a:pPr marL="0" indent="0" algn="just"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Данная 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занимает важное место в изучении данного модуля, так как в ходе изучения студенты закрепляют необходимый запас знаний, полученных на занятиях по другим дисциплинам профессионального учебного </a:t>
            </a: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цикла.</a:t>
            </a:r>
          </a:p>
          <a:p>
            <a:pPr marL="0" indent="0" algn="just">
              <a:buNone/>
            </a:pPr>
            <a:r>
              <a:rPr lang="ru-RU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</a:t>
            </a:r>
            <a:r>
              <a:rPr lang="ru-RU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темы отводится 2 часа аудиторной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477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0033CC"/>
                </a:solidFill>
              </a:rPr>
              <a:t>«ОФОРМЛЕНИЕ НАПРАВЛЕНИЙ В ЛАБОРАТОРИЮ. НА КОНСУЛЬТАЦИЮ, НА ПРОЦЕАУРЫ»</a:t>
            </a:r>
            <a:endParaRPr lang="ru-RU" sz="2000" dirty="0">
              <a:solidFill>
                <a:srgbClr val="0033CC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229600" cy="533095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i="1" dirty="0" smtClean="0"/>
              <a:t>Последовательность действий</a:t>
            </a:r>
          </a:p>
          <a:p>
            <a:pPr marL="363538" indent="-363538">
              <a:buClrTx/>
              <a:buSzPct val="100000"/>
              <a:buFont typeface="+mj-lt"/>
              <a:buAutoNum type="arabicPeriod"/>
            </a:pPr>
            <a:r>
              <a:rPr lang="ru-RU" dirty="0" smtClean="0"/>
              <a:t>Уточнить из амбулаторной карты пациента (медицинс­кой карты стационарного больного, листа назначения больного) назначенные пациенту обследования.</a:t>
            </a:r>
          </a:p>
          <a:p>
            <a:pPr marL="363538" indent="-363538">
              <a:buClrTx/>
              <a:buSzPct val="100000"/>
              <a:buFont typeface="+mj-lt"/>
              <a:buAutoNum type="arabicPeriod"/>
            </a:pPr>
            <a:r>
              <a:rPr lang="ru-RU" dirty="0" smtClean="0"/>
              <a:t>Оформить направление, указав:</a:t>
            </a:r>
          </a:p>
          <a:p>
            <a:pPr marL="809625" lvl="0" indent="-273050"/>
            <a:r>
              <a:rPr lang="ru-RU" dirty="0" smtClean="0"/>
              <a:t>Ф. И. О., возраст пациента;</a:t>
            </a:r>
          </a:p>
          <a:p>
            <a:pPr marL="809625" lvl="0" indent="-273050"/>
            <a:r>
              <a:rPr lang="ru-RU" dirty="0" smtClean="0"/>
              <a:t>цель обследования;</a:t>
            </a:r>
          </a:p>
          <a:p>
            <a:pPr marL="809625" lvl="0" indent="-273050"/>
            <a:r>
              <a:rPr lang="ru-RU" dirty="0" smtClean="0"/>
              <a:t>наименование направляющего лечебного учреждения;</a:t>
            </a:r>
          </a:p>
          <a:p>
            <a:pPr marL="809625" lvl="0" indent="-273050"/>
            <a:r>
              <a:rPr lang="ru-RU" dirty="0" smtClean="0"/>
              <a:t>отделение, номер палаты (адрес больного и № участка, если обследование проводится в поликлинике);</a:t>
            </a:r>
          </a:p>
          <a:p>
            <a:pPr marL="809625" lvl="0" indent="-273050"/>
            <a:r>
              <a:rPr lang="ru-RU" dirty="0" smtClean="0"/>
              <a:t>фамилию врача, назначившего процедуру;</a:t>
            </a:r>
          </a:p>
          <a:p>
            <a:pPr marL="809625" lvl="0" indent="-273050"/>
            <a:r>
              <a:rPr lang="ru-RU" dirty="0" smtClean="0"/>
              <a:t>диагноз;</a:t>
            </a:r>
          </a:p>
          <a:p>
            <a:pPr marL="809625" lvl="0" indent="-273050"/>
            <a:r>
              <a:rPr lang="ru-RU" dirty="0" smtClean="0"/>
              <a:t>дату назначения.</a:t>
            </a:r>
          </a:p>
          <a:p>
            <a:pPr marL="363538" indent="-363538">
              <a:buClrTx/>
              <a:buSzPct val="100000"/>
              <a:buFont typeface="+mj-lt"/>
              <a:buAutoNum type="arabicPeriod" startAt="3"/>
            </a:pPr>
            <a:r>
              <a:rPr lang="ru-RU" dirty="0" smtClean="0"/>
              <a:t>При необходимости указать время забора и количество материала.</a:t>
            </a:r>
          </a:p>
          <a:p>
            <a:pPr marL="363538" lvl="0" indent="-363538">
              <a:buClrTx/>
              <a:buSzPct val="100000"/>
              <a:buFont typeface="+mj-lt"/>
              <a:buAutoNum type="arabicPeriod" startAt="3"/>
            </a:pPr>
            <a:r>
              <a:rPr lang="ru-RU" dirty="0" smtClean="0"/>
              <a:t>Поставить свою подпись.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Дневник учета работы</a:t>
            </a:r>
            <a:b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 медицинского персонала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5344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Позволяет учитывать объем работы и вести учет рабочего времени медсестры. Заполняет медсестра. Хранится в кабинете статистики.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52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 039-1/у</a:t>
            </a:r>
            <a:endParaRPr lang="ru-RU" dirty="0"/>
          </a:p>
        </p:txBody>
      </p:sp>
      <p:pic>
        <p:nvPicPr>
          <p:cNvPr id="1026" name="Picture 2" descr="C:\Users\Субботина\Desktop\848b992b5942afe0443e8e7072a672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38068"/>
            <a:ext cx="3569876" cy="504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981200"/>
            <a:ext cx="6934200" cy="205359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ДОКУМЕНТАЦИЯ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ПРИЕМНОГО ОТДЕЛЕНИЯ СТАЦИОНАРА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Print000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533400"/>
            <a:ext cx="3967182" cy="561004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3886200" cy="7159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карта</a:t>
            </a:r>
            <a:b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стационарного больного</a:t>
            </a:r>
            <a:endParaRPr lang="ru-RU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3810000" cy="5029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sz="1800" dirty="0" smtClean="0"/>
              <a:t>Заводят на каждого больного, поступившего в стационар.</a:t>
            </a:r>
          </a:p>
          <a:p>
            <a:pPr>
              <a:spcBef>
                <a:spcPts val="1200"/>
              </a:spcBef>
            </a:pPr>
            <a:r>
              <a:rPr lang="ru-RU" sz="1800" dirty="0" smtClean="0"/>
              <a:t>Предназначена для регистрации лечебно-диагностического процесса, который проходит пациент. </a:t>
            </a:r>
          </a:p>
          <a:p>
            <a:pPr>
              <a:spcBef>
                <a:spcPts val="1200"/>
              </a:spcBef>
            </a:pPr>
            <a:r>
              <a:rPr lang="ru-RU" sz="1800" dirty="0" smtClean="0"/>
              <a:t>Медицинская сестра заполняет только паспортную часть истории болезни. </a:t>
            </a:r>
          </a:p>
          <a:p>
            <a:pPr>
              <a:spcBef>
                <a:spcPts val="1200"/>
              </a:spcBef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563264" y="762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Форма № 003/у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5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134582"/>
            <a:ext cx="7848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оформлению медицинской карты в приемном отделении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 титульном листе медицинской карты стационарного больного указываются: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наименование медицинской организации, отделения;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имя, отчество больного (по паспорту);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паспортные данные (серия, номер паспорта);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серия и номер медицинского страхового полиса;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возраст с указанием даты рождения;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адрес места регистрации и места проживания;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место работы (учебы) основное и по совместительству (с какого времени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совместительству), профессия, должность;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дата и время поступления в медицинское учреждение;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госпитализация для оказания плановой медицинской помощи, экстренной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(время после начала заболевания, травмы);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наличие группы инвалидности (причина группы и длительность);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сведения о временной нетрудоспособности (наличии листка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нетрудоспособности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диагноз направившего учреждения и название направившей медицинской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диагноз при поступлении;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заключительный клинический диагноз;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 Ф.И.О., телефон, адрес ближайших родственников или знакомых (за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 случаев, когда эти данные получить невозможно)</a:t>
            </a:r>
          </a:p>
        </p:txBody>
      </p:sp>
    </p:spTree>
    <p:extLst>
      <p:ext uri="{BB962C8B-B14F-4D97-AF65-F5344CB8AC3E}">
        <p14:creationId xmlns:p14="http://schemas.microsoft.com/office/powerpoint/2010/main" val="112443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" y="457200"/>
            <a:ext cx="8153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разделе «Особые отметки» указать:</a:t>
            </a:r>
          </a:p>
          <a:p>
            <a:r>
              <a:rPr lang="ru-RU" dirty="0"/>
              <a:t> сведения о предшествующих госпитализациях;</a:t>
            </a:r>
          </a:p>
          <a:p>
            <a:r>
              <a:rPr lang="ru-RU" dirty="0"/>
              <a:t> данные об инъекциях и лечении у стоматолога за последние 6 мес.;</a:t>
            </a:r>
          </a:p>
          <a:p>
            <a:r>
              <a:rPr lang="ru-RU" dirty="0"/>
              <a:t> данные о перенесенном гепатите, туберкулезе;</a:t>
            </a:r>
          </a:p>
          <a:p>
            <a:r>
              <a:rPr lang="ru-RU" dirty="0"/>
              <a:t> данные о результатах флюорографии (дата, № исследования, медицинская ор-</a:t>
            </a:r>
          </a:p>
          <a:p>
            <a:r>
              <a:rPr lang="ru-RU" dirty="0" err="1"/>
              <a:t>ганизация</a:t>
            </a:r>
            <a:r>
              <a:rPr lang="ru-RU" dirty="0"/>
              <a:t>, где проводилась флюорография); </a:t>
            </a:r>
            <a:endParaRPr lang="ru-RU" dirty="0" smtClean="0"/>
          </a:p>
          <a:p>
            <a:r>
              <a:rPr lang="ru-RU" smtClean="0"/>
              <a:t> </a:t>
            </a:r>
            <a:r>
              <a:rPr lang="ru-RU" dirty="0"/>
              <a:t>сведения о выданном листке нетрудоспособности, о ВК, в случае их </a:t>
            </a:r>
            <a:r>
              <a:rPr lang="ru-RU" dirty="0" err="1"/>
              <a:t>проведе</a:t>
            </a:r>
            <a:r>
              <a:rPr lang="ru-RU" dirty="0"/>
              <a:t>-</a:t>
            </a:r>
          </a:p>
          <a:p>
            <a:r>
              <a:rPr lang="ru-RU" dirty="0" err="1"/>
              <a:t>ния</a:t>
            </a:r>
            <a:r>
              <a:rPr lang="ru-RU" dirty="0"/>
              <a:t>;</a:t>
            </a:r>
          </a:p>
          <a:p>
            <a:r>
              <a:rPr lang="ru-RU" dirty="0"/>
              <a:t> делается отметка об ознакомлении пациента с режимом больницы;</a:t>
            </a:r>
          </a:p>
          <a:p>
            <a:r>
              <a:rPr lang="ru-RU" dirty="0"/>
              <a:t> отметка о переносимости лекарственных препаратов.</a:t>
            </a:r>
          </a:p>
        </p:txBody>
      </p:sp>
    </p:spTree>
    <p:extLst>
      <p:ext uri="{BB962C8B-B14F-4D97-AF65-F5344CB8AC3E}">
        <p14:creationId xmlns:p14="http://schemas.microsoft.com/office/powerpoint/2010/main" val="3193436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 учета приема больных</a:t>
            </a:r>
            <a:b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отказов в госпитализации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305800" cy="4572000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buClrTx/>
              <a:buSzPct val="100000"/>
              <a:buFont typeface="Wingdings" pitchFamily="2" charset="2"/>
              <a:buChar char="v"/>
            </a:pPr>
            <a:r>
              <a:rPr lang="ru-RU" dirty="0" smtClean="0"/>
              <a:t>Служит для регистрации больных, поступающих в стационар;</a:t>
            </a:r>
          </a:p>
          <a:p>
            <a:pPr>
              <a:spcBef>
                <a:spcPts val="1200"/>
              </a:spcBef>
              <a:buClrTx/>
              <a:buSzPct val="100000"/>
              <a:buFont typeface="Wingdings" pitchFamily="2" charset="2"/>
              <a:buChar char="v"/>
            </a:pPr>
            <a:r>
              <a:rPr lang="ru-RU" dirty="0" smtClean="0"/>
              <a:t>Ведет медицинская сестра приемного отделения. </a:t>
            </a:r>
          </a:p>
          <a:p>
            <a:pPr>
              <a:spcBef>
                <a:spcPts val="1200"/>
              </a:spcBef>
              <a:buClrTx/>
              <a:buSzPct val="100000"/>
              <a:buFont typeface="Wingdings" pitchFamily="2" charset="2"/>
              <a:buChar char="v"/>
            </a:pPr>
            <a:r>
              <a:rPr lang="en-US" dirty="0" smtClean="0"/>
              <a:t>NB!</a:t>
            </a:r>
            <a:r>
              <a:rPr lang="ru-RU" dirty="0" smtClean="0"/>
              <a:t> Если больному отказано в госпитализации, следует указать причину отказа и принятые меры (оказана амбулаторная помощь, направлен в другой стационар).</a:t>
            </a:r>
          </a:p>
          <a:p>
            <a:pPr algn="ctr">
              <a:spcBef>
                <a:spcPts val="120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Причинами отказа могут быть:</a:t>
            </a:r>
          </a:p>
          <a:p>
            <a:pPr lvl="0">
              <a:buClrTx/>
              <a:buSzPct val="100000"/>
              <a:buFont typeface="Wingdings" pitchFamily="2" charset="2"/>
              <a:buChar char="Ø"/>
            </a:pPr>
            <a:r>
              <a:rPr lang="ru-RU" dirty="0" smtClean="0"/>
              <a:t>отказ пациента от госпитализации;</a:t>
            </a:r>
          </a:p>
          <a:p>
            <a:pPr lvl="0">
              <a:buClrTx/>
              <a:buSzPct val="100000"/>
              <a:buFont typeface="Wingdings" pitchFamily="2" charset="2"/>
              <a:buChar char="Ø"/>
            </a:pPr>
            <a:r>
              <a:rPr lang="ru-RU" dirty="0" smtClean="0"/>
              <a:t>диагностическая ошибка направившего учреждения;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ru-RU" dirty="0" smtClean="0"/>
              <a:t>отсутствие показаний для госпитализации после оказания квалифицированной помощи.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52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 001/у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0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Госпит-2.bmp"/>
          <p:cNvPicPr>
            <a:picLocks noChangeAspect="1"/>
          </p:cNvPicPr>
          <p:nvPr/>
        </p:nvPicPr>
        <p:blipFill>
          <a:blip r:embed="rId3"/>
          <a:srcRect l="1111" r="1111" b="1277"/>
          <a:stretch>
            <a:fillRect/>
          </a:stretch>
        </p:blipFill>
        <p:spPr>
          <a:xfrm>
            <a:off x="838200" y="1197390"/>
            <a:ext cx="7086600" cy="5058263"/>
          </a:xfrm>
          <a:prstGeom prst="rect">
            <a:avLst/>
          </a:prstGeom>
          <a:ln w="2222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43600" y="152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 001/у</a:t>
            </a:r>
            <a:endParaRPr lang="ru-RU" dirty="0"/>
          </a:p>
        </p:txBody>
      </p:sp>
      <p:pic>
        <p:nvPicPr>
          <p:cNvPr id="11" name="Рисунок 10" descr="Госпит-3.bmp"/>
          <p:cNvPicPr>
            <a:picLocks noChangeAspect="1"/>
          </p:cNvPicPr>
          <p:nvPr/>
        </p:nvPicPr>
        <p:blipFill>
          <a:blip r:embed="rId4"/>
          <a:srcRect t="1584"/>
          <a:stretch>
            <a:fillRect/>
          </a:stretch>
        </p:blipFill>
        <p:spPr>
          <a:xfrm>
            <a:off x="762000" y="1219200"/>
            <a:ext cx="7214930" cy="5029200"/>
          </a:xfrm>
          <a:prstGeom prst="rect">
            <a:avLst/>
          </a:prstGeom>
          <a:ln w="2222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Содержимое 4" descr="Госпит-1.bmp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685800" y="1143000"/>
            <a:ext cx="7375241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Статистическая карта выбывшего из стационара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3733800" cy="4495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1800" dirty="0" smtClean="0"/>
              <a:t>Карта является статистическим документом, содержащим сведения о больном, выбывшем из стационара (выписан, умер).</a:t>
            </a:r>
          </a:p>
          <a:p>
            <a:pPr>
              <a:spcBef>
                <a:spcPts val="1200"/>
              </a:spcBef>
            </a:pPr>
            <a:r>
              <a:rPr lang="ru-RU" sz="1800" dirty="0" smtClean="0"/>
              <a:t>Составляется на основании медицинской карты стационарного больного. </a:t>
            </a:r>
          </a:p>
          <a:p>
            <a:pPr>
              <a:spcBef>
                <a:spcPts val="1200"/>
              </a:spcBef>
            </a:pPr>
            <a:r>
              <a:rPr lang="ru-RU" sz="1800" dirty="0" smtClean="0"/>
              <a:t>Паспортную часть карты заполняет медицинская сестра приемного отделения, другие графы — врач.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1143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 066/у</a:t>
            </a:r>
            <a:endParaRPr lang="ru-RU" dirty="0"/>
          </a:p>
        </p:txBody>
      </p:sp>
      <p:pic>
        <p:nvPicPr>
          <p:cNvPr id="13" name="Содержимое 12" descr="Print000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5151" r="3449" b="9756"/>
          <a:stretch>
            <a:fillRect/>
          </a:stretch>
        </p:blipFill>
        <p:spPr>
          <a:xfrm>
            <a:off x="4419600" y="532681"/>
            <a:ext cx="4298830" cy="6002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Статистическая карта выбывшего из стационара</a:t>
            </a:r>
            <a:endParaRPr lang="ru-RU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3886200" cy="510540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Медсестра приемного отделения заполняет следующие графы:</a:t>
            </a:r>
          </a:p>
          <a:p>
            <a:pPr lvl="0"/>
            <a:r>
              <a:rPr lang="ru-RU" sz="1800" dirty="0" smtClean="0"/>
              <a:t>Наименование лечебного учреждения.</a:t>
            </a:r>
          </a:p>
          <a:p>
            <a:pPr lvl="0"/>
            <a:r>
              <a:rPr lang="ru-RU" sz="1800" dirty="0" smtClean="0"/>
              <a:t>Паспортные данные пациента: Ф. И. О., пол, дата рождения (год, месяц, число), адрес постоянного места жительства.</a:t>
            </a:r>
          </a:p>
          <a:p>
            <a:pPr lvl="0"/>
            <a:r>
              <a:rPr lang="ru-RU" sz="1800" dirty="0" smtClean="0"/>
              <a:t>жителем города или села является пациент;</a:t>
            </a:r>
          </a:p>
          <a:p>
            <a:pPr lvl="0"/>
            <a:r>
              <a:rPr lang="ru-RU" sz="1800" dirty="0" smtClean="0"/>
              <a:t>кем направлен в лечебное учреждение;</a:t>
            </a:r>
          </a:p>
          <a:p>
            <a:pPr lvl="0"/>
            <a:r>
              <a:rPr lang="ru-RU" sz="1800" dirty="0" smtClean="0"/>
              <a:t>в какое отделение;</a:t>
            </a:r>
          </a:p>
          <a:p>
            <a:pPr lvl="0"/>
            <a:r>
              <a:rPr lang="ru-RU" sz="1800" dirty="0" smtClean="0"/>
              <a:t>профиль коек;</a:t>
            </a:r>
          </a:p>
          <a:p>
            <a:pPr lvl="0"/>
            <a:r>
              <a:rPr lang="ru-RU" sz="1800" dirty="0" smtClean="0"/>
              <a:t>доставлен в стационар по экстренным показаниям или нет;</a:t>
            </a:r>
          </a:p>
          <a:p>
            <a:pPr lvl="0"/>
            <a:r>
              <a:rPr lang="ru-RU" sz="1800" dirty="0" smtClean="0"/>
              <a:t>через сколько часов после заболевания (получения травмы) поступил в стационар; дата поступления в стационар (год, месяц, число, час, минуты).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endParaRPr lang="ru-RU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943600" y="152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 066/у</a:t>
            </a:r>
            <a:endParaRPr lang="ru-RU" dirty="0"/>
          </a:p>
        </p:txBody>
      </p:sp>
      <p:pic>
        <p:nvPicPr>
          <p:cNvPr id="13" name="Содержимое 12" descr="Print000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6557" r="3279" b="10526"/>
          <a:stretch>
            <a:fillRect/>
          </a:stretch>
        </p:blipFill>
        <p:spPr>
          <a:xfrm>
            <a:off x="4126006" y="990601"/>
            <a:ext cx="4560794" cy="5638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7467600" cy="487375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медицинской документации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заполнения документации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амбулаторно-поликлинической службы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приемного отделения стационара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ведения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медиицнской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документации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029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квитанция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1143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 1-73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124634"/>
            <a:ext cx="8882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Заполняется в двойном варианте: один для медицинской карты, другой прикрепляется</a:t>
            </a:r>
          </a:p>
          <a:p>
            <a:r>
              <a:rPr lang="ru-RU" dirty="0" smtClean="0"/>
              <a:t> к вещам. В приемной квитанции указывают весь перечень вещей,</a:t>
            </a:r>
          </a:p>
          <a:p>
            <a:r>
              <a:rPr lang="ru-RU" dirty="0" smtClean="0"/>
              <a:t> которые сданы в камеру хранения. </a:t>
            </a:r>
            <a:endParaRPr lang="ru-RU" dirty="0"/>
          </a:p>
        </p:txBody>
      </p:sp>
      <p:pic>
        <p:nvPicPr>
          <p:cNvPr id="1026" name="Picture 2" descr="C:\Users\Субботина\Desktop\sam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344043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464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Правила ведения медицинской документации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52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№58у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600200"/>
            <a:ext cx="820449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	Современные медицинские учреждения заполняют всю медицинскую </a:t>
            </a:r>
          </a:p>
          <a:p>
            <a:pPr algn="just"/>
            <a:r>
              <a:rPr lang="ru-RU" dirty="0" smtClean="0"/>
              <a:t>документацию в электронном виде.</a:t>
            </a:r>
          </a:p>
          <a:p>
            <a:pPr algn="just"/>
            <a:r>
              <a:rPr lang="ru-RU" dirty="0" smtClean="0"/>
              <a:t>	В случае, когда используются бумажные носители, существует ряд правил </a:t>
            </a:r>
          </a:p>
          <a:p>
            <a:pPr algn="just"/>
            <a:r>
              <a:rPr lang="ru-RU" dirty="0" smtClean="0"/>
              <a:t>для обязательного выполнения: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писать необходимо разборчиво, при необходимости- печатными буквами;</a:t>
            </a:r>
          </a:p>
          <a:p>
            <a:pPr algn="just"/>
            <a:r>
              <a:rPr lang="ru-RU" dirty="0" smtClean="0"/>
              <a:t> использовать синие или черные чернила, использовать только шариковые ручки</a:t>
            </a:r>
          </a:p>
          <a:p>
            <a:pPr algn="just"/>
            <a:r>
              <a:rPr lang="ru-RU" dirty="0" smtClean="0"/>
              <a:t>(</a:t>
            </a:r>
            <a:r>
              <a:rPr lang="ru-RU" dirty="0" err="1" smtClean="0"/>
              <a:t>гелевые</a:t>
            </a:r>
            <a:r>
              <a:rPr lang="ru-RU" dirty="0" smtClean="0"/>
              <a:t> запрещены);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нельзя исправлять , заштриховывать, заклеивать часть текста;</a:t>
            </a:r>
          </a:p>
          <a:p>
            <a:pPr algn="just"/>
            <a:r>
              <a:rPr lang="ru-RU" dirty="0" smtClean="0"/>
              <a:t>если необходимо внести поправки, нужно зачеркнуть неверное,</a:t>
            </a:r>
          </a:p>
          <a:p>
            <a:pPr algn="just"/>
            <a:r>
              <a:rPr lang="ru-RU" dirty="0" smtClean="0"/>
              <a:t>написать достоверную информацию и указать «исправленному верить» </a:t>
            </a:r>
          </a:p>
          <a:p>
            <a:pPr algn="just"/>
            <a:r>
              <a:rPr lang="ru-RU" dirty="0" smtClean="0"/>
              <a:t>с подписью заведующего отделения или главного врача и печатью ЛПУ;</a:t>
            </a:r>
          </a:p>
          <a:p>
            <a:pPr algn="just"/>
            <a:r>
              <a:rPr lang="ru-RU" dirty="0" smtClean="0"/>
              <a:t>- все страницы журналов должны быть пронумерованы, прошнурованы</a:t>
            </a:r>
          </a:p>
          <a:p>
            <a:pPr algn="just"/>
            <a:r>
              <a:rPr lang="ru-RU" dirty="0" smtClean="0"/>
              <a:t> и заверены подписью главного врача ЛПУ.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Заключение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5774" y="14478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первую очередь, юридическим документом, который позволяет доказать наличие или отсутствие причинно-следственной связи между оказанной медпомощью и ее неблагоприятными последствиями. В силу этого медицинская документация должна содержать точную и достоверную информацию о проведенном лечении. Стоит отметить, что данная документация, оформленная в лечебном учреждении, характеризует уровень лечебно-диагностической работы и квалификации медперсонала, в связи с чем выступает «лицом» медицинской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3415467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" y="457200"/>
            <a:ext cx="8763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1</a:t>
            </a:r>
            <a:r>
              <a:rPr lang="ru-RU" dirty="0"/>
              <a:t>. Основы сестринского дела: курс лекций. Сестринские технологии: </a:t>
            </a:r>
            <a:r>
              <a:rPr lang="ru-RU" dirty="0" smtClean="0"/>
              <a:t>учебник/</a:t>
            </a:r>
            <a:r>
              <a:rPr lang="ru-RU" dirty="0" err="1" smtClean="0"/>
              <a:t>Л.И.Кулешова</a:t>
            </a:r>
            <a:r>
              <a:rPr lang="ru-RU" dirty="0" smtClean="0"/>
              <a:t>. </a:t>
            </a:r>
            <a:r>
              <a:rPr lang="ru-RU" dirty="0" err="1" smtClean="0"/>
              <a:t>Е.В.Пустоветова</a:t>
            </a:r>
            <a:r>
              <a:rPr lang="ru-RU" dirty="0"/>
              <a:t>; под ред. </a:t>
            </a:r>
            <a:r>
              <a:rPr lang="ru-RU" dirty="0" err="1"/>
              <a:t>В.В.Морозова</a:t>
            </a:r>
            <a:r>
              <a:rPr lang="ru-RU" dirty="0"/>
              <a:t> – Ростов н\Д: Феникс, </a:t>
            </a:r>
            <a:r>
              <a:rPr lang="ru-RU" dirty="0" smtClean="0"/>
              <a:t>2020</a:t>
            </a:r>
            <a:endParaRPr lang="ru-RU" dirty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СанПин</a:t>
            </a:r>
            <a:r>
              <a:rPr lang="ru-RU" dirty="0"/>
              <a:t> 3.2.3686-21 «Санитарно-эпидемиологические требования по профилактике</a:t>
            </a:r>
          </a:p>
          <a:p>
            <a:r>
              <a:rPr lang="ru-RU" dirty="0"/>
              <a:t>инфекционных болезней».</a:t>
            </a:r>
          </a:p>
          <a:p>
            <a:r>
              <a:rPr lang="ru-RU" dirty="0" smtClean="0"/>
              <a:t>3. </a:t>
            </a:r>
            <a:r>
              <a:rPr lang="ru-RU" dirty="0"/>
              <a:t>Практическое руководство к предмету "Основы сестринского дела" [Электронный ресурс] </a:t>
            </a:r>
            <a:r>
              <a:rPr lang="ru-RU" dirty="0" smtClean="0"/>
              <a:t>:учеб</a:t>
            </a:r>
            <a:r>
              <a:rPr lang="ru-RU" dirty="0"/>
              <a:t>. пос. / Мухина С.А., </a:t>
            </a:r>
            <a:r>
              <a:rPr lang="ru-RU" dirty="0" err="1"/>
              <a:t>Тарновская</a:t>
            </a:r>
            <a:r>
              <a:rPr lang="ru-RU" dirty="0"/>
              <a:t> И.И. - 2-е изд., </a:t>
            </a:r>
            <a:r>
              <a:rPr lang="ru-RU" dirty="0" err="1"/>
              <a:t>испр</a:t>
            </a:r>
            <a:r>
              <a:rPr lang="ru-RU" dirty="0"/>
              <a:t>. и доп. - М. : ГЭОТАР-Медиа, 2018.</a:t>
            </a:r>
          </a:p>
          <a:p>
            <a:r>
              <a:rPr lang="ru-RU" dirty="0" smtClean="0"/>
              <a:t>4. </a:t>
            </a:r>
            <a:r>
              <a:rPr lang="ru-RU" dirty="0"/>
              <a:t>Приказ Минздрава СССР от 29.12.1978 N 1282 «О введении измененных форм </a:t>
            </a:r>
            <a:r>
              <a:rPr lang="ru-RU" dirty="0" smtClean="0"/>
              <a:t>статистической отчетности </a:t>
            </a:r>
            <a:r>
              <a:rPr lang="ru-RU" dirty="0"/>
              <a:t>учреждений и органов здравоохранения об инфекционных заболеваниях </a:t>
            </a:r>
            <a:r>
              <a:rPr lang="ru-RU" dirty="0" smtClean="0"/>
              <a:t>и утверждении </a:t>
            </a:r>
            <a:r>
              <a:rPr lang="ru-RU" dirty="0"/>
              <a:t>медицинской документации».</a:t>
            </a:r>
          </a:p>
          <a:p>
            <a:r>
              <a:rPr lang="ru-RU" dirty="0" smtClean="0"/>
              <a:t>5. </a:t>
            </a:r>
            <a:r>
              <a:rPr lang="ru-RU" dirty="0"/>
              <a:t>Основы сестринского дела. Алгоритмы манипуляций : учебное пособие /Н. В. </a:t>
            </a:r>
            <a:r>
              <a:rPr lang="ru-RU" dirty="0" smtClean="0"/>
              <a:t>Широкова [и </a:t>
            </a:r>
            <a:r>
              <a:rPr lang="ru-RU" dirty="0"/>
              <a:t>др. ] – М. : ГЭОТАР – Медиа, 2016. – 160с.</a:t>
            </a:r>
          </a:p>
          <a:p>
            <a:r>
              <a:rPr lang="ru-RU" dirty="0" smtClean="0"/>
              <a:t>6. </a:t>
            </a:r>
            <a:r>
              <a:rPr lang="ru-RU" dirty="0"/>
              <a:t>Приказ Минздрава СССР от 29.12.1978 N 1282 «О введении измененных форм </a:t>
            </a:r>
            <a:r>
              <a:rPr lang="ru-RU" dirty="0" smtClean="0"/>
              <a:t>статистической отчетности </a:t>
            </a:r>
            <a:r>
              <a:rPr lang="ru-RU" dirty="0"/>
              <a:t>учреждений и органов здравоохранения об инфекционных заболеваниях </a:t>
            </a:r>
            <a:r>
              <a:rPr lang="ru-RU" dirty="0" smtClean="0"/>
              <a:t>и утверждении </a:t>
            </a:r>
            <a:r>
              <a:rPr lang="ru-RU" dirty="0"/>
              <a:t>медицинской документации».</a:t>
            </a:r>
          </a:p>
        </p:txBody>
      </p:sp>
    </p:spTree>
    <p:extLst>
      <p:ext uri="{BB962C8B-B14F-4D97-AF65-F5344CB8AC3E}">
        <p14:creationId xmlns:p14="http://schemas.microsoft.com/office/powerpoint/2010/main" val="332932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документация</a:t>
            </a:r>
            <a:endParaRPr lang="ru-RU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330952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документов - носителей медико-статистической информации о состоянии здоровья отдельных лиц, различных групп населения, об объеме, содержании и качестве медицинской помощи и деятельности медицинских учреждений.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документация является обязательной, единой и унифицированной, используется для управления здравоохранением и планирования организации деятельности по охране здоровья населения.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400" dirty="0"/>
          </a:p>
        </p:txBody>
      </p:sp>
      <p:pic>
        <p:nvPicPr>
          <p:cNvPr id="1026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886200"/>
            <a:ext cx="1752600" cy="2750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304800"/>
            <a:ext cx="8686800" cy="6248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заполнения документации:</a:t>
            </a:r>
          </a:p>
          <a:p>
            <a:pPr marL="514350" indent="-514350" eaLnBrk="1" hangingPunct="1">
              <a:buClr>
                <a:srgbClr val="0033CC"/>
              </a:buClr>
              <a:buFont typeface="+mj-lt"/>
              <a:buAutoNum type="arabicPeriod"/>
              <a:defRPr/>
            </a:pPr>
            <a:r>
              <a:rPr lang="ru-RU" sz="2400" dirty="0" smtClean="0"/>
              <a:t>Ведения статистического учета, на основании которого осуществляют планирование, прогнозирование и обеспечение здравоохранения</a:t>
            </a:r>
          </a:p>
          <a:p>
            <a:pPr marL="514350" indent="-514350" eaLnBrk="1" hangingPunct="1">
              <a:buClr>
                <a:srgbClr val="0033CC"/>
              </a:buClr>
              <a:buFont typeface="+mj-lt"/>
              <a:buAutoNum type="arabicPeriod"/>
              <a:defRPr/>
            </a:pPr>
            <a:r>
              <a:rPr lang="ru-RU" sz="2400" dirty="0" smtClean="0"/>
              <a:t>Отражение лечебно-диагностического процесса, который проходит пациент, чтобы иметь возможность наблюдать динамику процесса, провести его анализ, внести коррективы.</a:t>
            </a:r>
          </a:p>
          <a:p>
            <a:pPr marL="514350" indent="-514350" eaLnBrk="1" hangingPunct="1">
              <a:buClr>
                <a:srgbClr val="0033CC"/>
              </a:buClr>
              <a:buFont typeface="+mj-lt"/>
              <a:buAutoNum type="arabicPeriod"/>
              <a:defRPr/>
            </a:pPr>
            <a:r>
              <a:rPr lang="ru-RU" sz="2400" dirty="0" smtClean="0"/>
              <a:t>Обеспечения преемственности между средним медицинским персоналом и врачами.</a:t>
            </a:r>
          </a:p>
          <a:p>
            <a:pPr marL="514350" indent="-514350" eaLnBrk="1" hangingPunct="1">
              <a:buClr>
                <a:srgbClr val="0033CC"/>
              </a:buClr>
              <a:buFont typeface="+mj-lt"/>
              <a:buAutoNum type="arabicPeriod"/>
              <a:defRPr/>
            </a:pPr>
            <a:r>
              <a:rPr lang="ru-RU" sz="2400" dirty="0" smtClean="0"/>
              <a:t>Контроль за содержанием и использованием материально-технических средств, которые применяются в ЛПУ</a:t>
            </a:r>
          </a:p>
          <a:p>
            <a:pPr marL="514350" indent="-514350" eaLnBrk="1" hangingPunct="1">
              <a:buClr>
                <a:srgbClr val="0033CC"/>
              </a:buClr>
              <a:buFont typeface="+mj-lt"/>
              <a:buAutoNum type="arabicPeriod"/>
              <a:defRPr/>
            </a:pPr>
            <a:r>
              <a:rPr lang="ru-RU" sz="2400" dirty="0" smtClean="0"/>
              <a:t>Учета выполненной работы и рабочего времени медперсонала.</a:t>
            </a:r>
          </a:p>
          <a:p>
            <a:pPr marL="0" indent="0" eaLnBrk="1" hangingPunct="1">
              <a:buClr>
                <a:srgbClr val="0033CC"/>
              </a:buClr>
              <a:buNone/>
              <a:defRPr/>
            </a:pPr>
            <a:endParaRPr lang="ru-RU" sz="2800" dirty="0" smtClean="0"/>
          </a:p>
          <a:p>
            <a:pPr marL="514350" indent="-514350" eaLnBrk="1" hangingPunct="1">
              <a:buClr>
                <a:srgbClr val="0033CC"/>
              </a:buClr>
              <a:buFont typeface="+mj-lt"/>
              <a:buAutoNum type="arabicPeriod"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066800"/>
            <a:ext cx="6934200" cy="205359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ДОКУМЕНТАЦИЯ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АМБУЛАТОРНО-ПОЛИКЛИНИЧЕСКОЙ СЛУЖБЫ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5635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карта амбулаторного больного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52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 025/у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311" y="1219200"/>
            <a:ext cx="7013489" cy="498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88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26403"/>
            <a:ext cx="7467600" cy="452596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/>
              <a:t>                       </a:t>
            </a:r>
            <a:r>
              <a:rPr lang="ru-RU" sz="27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</a:t>
            </a:r>
            <a:r>
              <a:rPr lang="ru-RU" sz="27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</a:t>
            </a:r>
            <a:br>
              <a:rPr lang="ru-RU" sz="27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амбулаторного больного</a:t>
            </a:r>
            <a:br>
              <a:rPr lang="ru-RU" sz="27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Амбулаторная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пациента заполняется при первичном обращении в поликлинику (а на детей - с момента выписки из родильного дома) и ведется на протяжении всей жизни пациента, являясь документом, отражающим состояние пациента.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первом обращении пациента на лицевой стороне амбулаторной карты пишется: Ф.И.О. пациента, дата рождения, место жительства, место учебы или работы (должность, № рабочего телефона), номер участка, и наклеивается цветная сигнализация, если есть хроническое заболевание, указывается номер страхового полиса.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амбулаторной карте отмечают.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Все лечебные мероприятия, проводимые пациенту;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Жалобы пациента, температура, пульс, АД, вес, рост (при необходимости);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Результаты обследования;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Диагноз и режим пациента во время обследования;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конце амбулаторной карты медсестра ведет запись при активном посещении больного или ребенка на дому.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51054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карту амбулаторного больного хранят в регистратуре поликлиники, или амбулатории. </a:t>
            </a:r>
          </a:p>
        </p:txBody>
      </p:sp>
    </p:spTree>
    <p:extLst>
      <p:ext uri="{BB962C8B-B14F-4D97-AF65-F5344CB8AC3E}">
        <p14:creationId xmlns:p14="http://schemas.microsoft.com/office/powerpoint/2010/main" val="3790520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Выписка из амбулаторной карты</a:t>
            </a: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800600" cy="4953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ru-RU" dirty="0" smtClean="0"/>
              <a:t>Выписку заполняют в амбулаторно-поликлинических учреждениях при направлении больного на стационарное лечение и в стационарах всех профилей при выписке или в случае смерти больного. Служит для взаимной информации амбулаторно-поликлинических и стационарных учреждений о диагнозе, течении заболевания, состоянии больного при направлении (выписке), проведенных исследованиях и лечении, лечебных (трудовых) рекоменда­циях больному и исходе лечения.</a:t>
            </a:r>
            <a:endParaRPr lang="ru-RU" dirty="0"/>
          </a:p>
        </p:txBody>
      </p:sp>
      <p:pic>
        <p:nvPicPr>
          <p:cNvPr id="9" name="Содержимое 8" descr="12_30010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116046" y="1295400"/>
            <a:ext cx="3570754" cy="5105400"/>
          </a:xfrm>
          <a:ln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43600" y="152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Форма № 027/у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1288</TotalTime>
  <Words>1660</Words>
  <Application>Microsoft Office PowerPoint</Application>
  <PresentationFormat>Экран (4:3)</PresentationFormat>
  <Paragraphs>208</Paragraphs>
  <Slides>33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Эркер</vt:lpstr>
      <vt:lpstr>Аркадакский филиал государственного автономного профессионального образовательного учреждения Саратовской области «Саратовский областной базовый медицинский колледж» </vt:lpstr>
      <vt:lpstr>Пояснительная записка </vt:lpstr>
      <vt:lpstr>ПЛАН</vt:lpstr>
      <vt:lpstr>Медицинская документация</vt:lpstr>
      <vt:lpstr>Презентация PowerPoint</vt:lpstr>
      <vt:lpstr>ДОКУМЕНТАЦИЯ АМБУЛАТОРНО-ПОЛИКЛИНИЧЕСКОЙ СЛУЖБЫ</vt:lpstr>
      <vt:lpstr>Медицинская карта амбулаторного больного</vt:lpstr>
      <vt:lpstr>                                                 Медицинская карта                   амбулаторного больного  Амбулаторная карта пациента заполняется при первичном обращении в поликлинику (а на детей - с момента выписки из родильного дома) и ведется на протяжении всей жизни пациента, являясь документом, отражающим состояние пациента. При первом обращении пациента на лицевой стороне амбулаторной карты пишется: Ф.И.О. пациента, дата рождения, место жительства, место учебы или работы (должность, № рабочего телефона), номер участка, и наклеивается цветная сигнализация, если есть хроническое заболевание, указывается номер страхового полиса. В амбулаторной карте отмечают. 1. Все лечебные мероприятия, проводимые пациенту; 2. Жалобы пациента, температура, пульс, АД, вес, рост (при необходимости); 3. Результаты обследования; 4. Диагноз и режим пациента во время обследования; 5. В конце амбулаторной карты медсестра ведет запись при активном посещении больного или ребенка на дому. </vt:lpstr>
      <vt:lpstr>Выписка из амбулаторной карты</vt:lpstr>
      <vt:lpstr>Статистический талон</vt:lpstr>
      <vt:lpstr>Талон на прием к врачу</vt:lpstr>
      <vt:lpstr>Карта диспансерного наблюдения</vt:lpstr>
      <vt:lpstr>Санитарно-курортной карты</vt:lpstr>
      <vt:lpstr>Листок и справка о временной нетрудоспособности</vt:lpstr>
      <vt:lpstr>Экстренное извещение  об инфекционном заболевании</vt:lpstr>
      <vt:lpstr>Экстренное извещение  об инфекционном заболевании</vt:lpstr>
      <vt:lpstr>Направления на консультацию</vt:lpstr>
      <vt:lpstr>Направления в процедурный кабинет</vt:lpstr>
      <vt:lpstr>Направления на анализы</vt:lpstr>
      <vt:lpstr>«ОФОРМЛЕНИЕ НАПРАВЛЕНИЙ В ЛАБОРАТОРИЮ. НА КОНСУЛЬТАЦИЮ, НА ПРОЦЕАУРЫ»</vt:lpstr>
      <vt:lpstr>Дневник учета работы среднего медицинского персонала</vt:lpstr>
      <vt:lpstr>ДОКУМЕНТАЦИЯ ПРИЕМНОГО ОТДЕЛЕНИЯ СТАЦИОНАРА</vt:lpstr>
      <vt:lpstr>Медицинская карта стационарного больного</vt:lpstr>
      <vt:lpstr>Презентация PowerPoint</vt:lpstr>
      <vt:lpstr>Презентация PowerPoint</vt:lpstr>
      <vt:lpstr>Журнал учета приема больных и отказов в госпитализации</vt:lpstr>
      <vt:lpstr>Презентация PowerPoint</vt:lpstr>
      <vt:lpstr>Статистическая карта выбывшего из стационара</vt:lpstr>
      <vt:lpstr>Статистическая карта выбывшего из стационара</vt:lpstr>
      <vt:lpstr>Приемная квитанция</vt:lpstr>
      <vt:lpstr> Правила ведения медицинской документации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каб45</dc:creator>
  <cp:lastModifiedBy>Субботина</cp:lastModifiedBy>
  <cp:revision>98</cp:revision>
  <cp:lastPrinted>1601-01-01T00:00:00Z</cp:lastPrinted>
  <dcterms:created xsi:type="dcterms:W3CDTF">1601-01-01T00:00:00Z</dcterms:created>
  <dcterms:modified xsi:type="dcterms:W3CDTF">2025-01-21T11:18:39Z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