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0" r:id="rId4"/>
    <p:sldId id="259" r:id="rId5"/>
    <p:sldId id="262" r:id="rId6"/>
    <p:sldId id="263" r:id="rId7"/>
    <p:sldId id="264" r:id="rId8"/>
    <p:sldId id="272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652" autoAdjust="0"/>
  </p:normalViewPr>
  <p:slideViewPr>
    <p:cSldViewPr>
      <p:cViewPr varScale="1">
        <p:scale>
          <a:sx n="106" d="100"/>
          <a:sy n="106" d="100"/>
        </p:scale>
        <p:origin x="1764" y="1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1AB9-6684-4412-97D3-E9589E8AAC0C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EC3-C73D-4230-B1AC-0C105E51C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1AB9-6684-4412-97D3-E9589E8AAC0C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EC3-C73D-4230-B1AC-0C105E51C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1AB9-6684-4412-97D3-E9589E8AAC0C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EC3-C73D-4230-B1AC-0C105E51C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1AB9-6684-4412-97D3-E9589E8AAC0C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EC3-C73D-4230-B1AC-0C105E51C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1AB9-6684-4412-97D3-E9589E8AAC0C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EC3-C73D-4230-B1AC-0C105E51C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1AB9-6684-4412-97D3-E9589E8AAC0C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EC3-C73D-4230-B1AC-0C105E51C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1AB9-6684-4412-97D3-E9589E8AAC0C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EC3-C73D-4230-B1AC-0C105E51C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1AB9-6684-4412-97D3-E9589E8AAC0C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EC3-C73D-4230-B1AC-0C105E51C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1AB9-6684-4412-97D3-E9589E8AAC0C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EC3-C73D-4230-B1AC-0C105E51C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1AB9-6684-4412-97D3-E9589E8AAC0C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EC3-C73D-4230-B1AC-0C105E51C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901AB9-6684-4412-97D3-E9589E8AAC0C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4CEC3-C73D-4230-B1AC-0C105E51C02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01AB9-6684-4412-97D3-E9589E8AAC0C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4CEC3-C73D-4230-B1AC-0C105E51C02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User\Downloads\1677399713_bogatyr-club-p-fon-dlya-prezentatsii-o-pisatele-fon-pinte-4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57266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000232" y="642918"/>
            <a:ext cx="571504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latin typeface="Monotype Corsiva" pitchFamily="66" charset="0"/>
              </a:rPr>
              <a:t>Литературная игра </a:t>
            </a:r>
          </a:p>
          <a:p>
            <a:pPr algn="ctr"/>
            <a:r>
              <a:rPr lang="ru-RU" sz="6000" b="1" dirty="0">
                <a:latin typeface="Monotype Corsiva" pitchFamily="66" charset="0"/>
              </a:rPr>
              <a:t>«Эрудит – лото»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3504" y="4357694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Monotype Corsiva" pitchFamily="66" charset="0"/>
              </a:rPr>
              <a:t>Подготовила: преподаватель </a:t>
            </a:r>
          </a:p>
          <a:p>
            <a:r>
              <a:rPr lang="ru-RU" sz="2400" b="1" dirty="0">
                <a:latin typeface="Monotype Corsiva" pitchFamily="66" charset="0"/>
              </a:rPr>
              <a:t>русского языка и литературы </a:t>
            </a:r>
          </a:p>
          <a:p>
            <a:r>
              <a:rPr lang="ru-RU" sz="2400" b="1" dirty="0">
                <a:latin typeface="Monotype Corsiva" pitchFamily="66" charset="0"/>
              </a:rPr>
              <a:t>Гордеева Д.В.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ownloads\fFF37tJbY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95266"/>
            <a:ext cx="9358346" cy="69532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6455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latin typeface="Monotype Corsiva" pitchFamily="66" charset="0"/>
              </a:rPr>
              <a:t>Раунд 3.  «Иллюстрированный конкурс».</a:t>
            </a:r>
            <a:endParaRPr lang="ru-RU" sz="3200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8194" name="Picture 2" descr="C:\Users\User\Downloads\imgpreview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714356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ownloads\fFF37tJbY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95266"/>
            <a:ext cx="9358346" cy="69532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285728"/>
            <a:ext cx="1537043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u="sng" dirty="0">
                <a:latin typeface="Monotype Corsiva" pitchFamily="66" charset="0"/>
              </a:rPr>
              <a:t>Раунд 4. «Числительные».</a:t>
            </a:r>
            <a:endParaRPr lang="ru-RU" sz="3600" dirty="0">
              <a:latin typeface="Monotype Corsiva" pitchFamily="66" charset="0"/>
            </a:endParaRPr>
          </a:p>
          <a:p>
            <a:endParaRPr lang="ru-RU" sz="3600" dirty="0">
              <a:latin typeface="Monotype Corsiva" pitchFamily="66" charset="0"/>
            </a:endParaRPr>
          </a:p>
          <a:p>
            <a:r>
              <a:rPr lang="ru-RU" sz="3600" dirty="0">
                <a:latin typeface="Monotype Corsiva" pitchFamily="66" charset="0"/>
              </a:rPr>
              <a:t>Вспомните названия литературных произведений, </a:t>
            </a:r>
          </a:p>
          <a:p>
            <a:r>
              <a:rPr lang="ru-RU" sz="3600" dirty="0">
                <a:latin typeface="Monotype Corsiva" pitchFamily="66" charset="0"/>
              </a:rPr>
              <a:t>в состав которых входят числительные.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ownloads\fFF37tJbY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95266"/>
            <a:ext cx="9358346" cy="69532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357158" y="0"/>
            <a:ext cx="67587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latin typeface="Monotype Corsiva" pitchFamily="66" charset="0"/>
              </a:rPr>
              <a:t>Раунд 5. «И ЭТО СНИЛОСЬ МНЕ...»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8604"/>
            <a:ext cx="9143999" cy="6632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latin typeface="Monotype Corsiva" pitchFamily="66" charset="0"/>
              </a:rPr>
              <a:t>1</a:t>
            </a:r>
            <a:r>
              <a:rPr lang="ru-RU" sz="2500" dirty="0">
                <a:latin typeface="Monotype Corsiva" pitchFamily="66" charset="0"/>
              </a:rPr>
              <a:t>: Сколько снов включено Ф.М. Достоевским в роман «Преступление и наказание»? </a:t>
            </a:r>
            <a:br>
              <a:rPr lang="ru-RU" sz="2500" dirty="0">
                <a:latin typeface="Monotype Corsiva" pitchFamily="66" charset="0"/>
              </a:rPr>
            </a:br>
            <a:r>
              <a:rPr lang="ru-RU" sz="2500" b="1" dirty="0">
                <a:latin typeface="Monotype Corsiva" pitchFamily="66" charset="0"/>
              </a:rPr>
              <a:t>2</a:t>
            </a:r>
            <a:r>
              <a:rPr lang="ru-RU" sz="2500" dirty="0">
                <a:latin typeface="Monotype Corsiva" pitchFamily="66" charset="0"/>
              </a:rPr>
              <a:t>: Сколько снов видит Вера Павловна в романе Н.Г.Чернышевского «Что делать?» </a:t>
            </a:r>
            <a:br>
              <a:rPr lang="ru-RU" sz="2500" dirty="0">
                <a:latin typeface="Monotype Corsiva" pitchFamily="66" charset="0"/>
              </a:rPr>
            </a:br>
            <a:r>
              <a:rPr lang="ru-RU" sz="2500" b="1" dirty="0">
                <a:latin typeface="Monotype Corsiva" pitchFamily="66" charset="0"/>
              </a:rPr>
              <a:t>3</a:t>
            </a:r>
            <a:r>
              <a:rPr lang="ru-RU" sz="2500" dirty="0">
                <a:latin typeface="Monotype Corsiva" pitchFamily="66" charset="0"/>
              </a:rPr>
              <a:t>: О каком сне из произведения Ф.М. Достоевского «Преступление и наказание» идёт речь?</a:t>
            </a:r>
            <a:br>
              <a:rPr lang="ru-RU" sz="2500" dirty="0">
                <a:latin typeface="Monotype Corsiva" pitchFamily="66" charset="0"/>
              </a:rPr>
            </a:br>
            <a:r>
              <a:rPr lang="ru-RU" sz="2500" dirty="0">
                <a:latin typeface="Monotype Corsiva" pitchFamily="66" charset="0"/>
              </a:rPr>
              <a:t>« Приснилось ему детство… Он лет семи и гуляет в праздничный день, под вечер, с своим отцом за городом. Возле кабака дорога, всегда пыльная и шагах в трёхстах огибает вправо городское кладбище…»</a:t>
            </a:r>
            <a:br>
              <a:rPr lang="ru-RU" sz="2500" dirty="0">
                <a:latin typeface="Monotype Corsiva" pitchFamily="66" charset="0"/>
              </a:rPr>
            </a:br>
            <a:r>
              <a:rPr lang="ru-RU" sz="2500" b="1" dirty="0">
                <a:latin typeface="Monotype Corsiva" pitchFamily="66" charset="0"/>
              </a:rPr>
              <a:t>4</a:t>
            </a:r>
            <a:r>
              <a:rPr lang="ru-RU" sz="2500" dirty="0">
                <a:latin typeface="Monotype Corsiva" pitchFamily="66" charset="0"/>
              </a:rPr>
              <a:t>: О каком сне идет речь из романа Н.Г. Чернышевского «Что делать»?</a:t>
            </a:r>
            <a:br>
              <a:rPr lang="ru-RU" sz="2500" dirty="0">
                <a:latin typeface="Monotype Corsiva" pitchFamily="66" charset="0"/>
              </a:rPr>
            </a:br>
            <a:r>
              <a:rPr lang="ru-RU" sz="2500" dirty="0">
                <a:latin typeface="Monotype Corsiva" pitchFamily="66" charset="0"/>
              </a:rPr>
              <a:t>«Золотистым отливом сияет нива; покрыто цветами поле, развертываются сотни, тысячи цветов на кустарнике, опоясывающем поле, зеленеет и шепчет подымающийся за кустарником лес, и он весь пестреет цветами…» </a:t>
            </a:r>
            <a:br>
              <a:rPr lang="ru-RU" sz="2500" dirty="0">
                <a:latin typeface="Monotype Corsiva" pitchFamily="66" charset="0"/>
              </a:rPr>
            </a:br>
            <a:r>
              <a:rPr lang="ru-RU" sz="2500" b="1" dirty="0">
                <a:latin typeface="Monotype Corsiva" pitchFamily="66" charset="0"/>
              </a:rPr>
              <a:t>5</a:t>
            </a:r>
            <a:r>
              <a:rPr lang="ru-RU" sz="2500" dirty="0">
                <a:latin typeface="Monotype Corsiva" pitchFamily="66" charset="0"/>
              </a:rPr>
              <a:t>: Главный герой какого романа видит себя во сне ребенком семи лет, затем мальчиком лет тринадцати или четырнадцати?</a:t>
            </a:r>
            <a:r>
              <a:rPr lang="ru-RU" sz="2600" dirty="0">
                <a:latin typeface="Monotype Corsiva" pitchFamily="66" charset="0"/>
              </a:rPr>
              <a:t> </a:t>
            </a:r>
          </a:p>
          <a:p>
            <a:endParaRPr lang="ru-RU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ownloads\fFF37tJbY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95266"/>
            <a:ext cx="9358346" cy="69532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0034" y="428604"/>
            <a:ext cx="671517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latin typeface="Monotype Corsiva" pitchFamily="66" charset="0"/>
              </a:rPr>
              <a:t>Раунд 6. Конкурс капитанов «Эрудит». </a:t>
            </a:r>
            <a:endParaRPr lang="ru-RU" sz="3200" dirty="0">
              <a:latin typeface="Monotype Corsiva" pitchFamily="66" charset="0"/>
            </a:endParaRPr>
          </a:p>
          <a:p>
            <a:endParaRPr lang="ru-RU" sz="3200" b="1" u="sng" dirty="0">
              <a:latin typeface="Monotype Corsiva" pitchFamily="66" charset="0"/>
            </a:endParaRPr>
          </a:p>
          <a:p>
            <a:r>
              <a:rPr lang="ru-RU" sz="3200" b="1" u="sng" dirty="0">
                <a:latin typeface="Monotype Corsiva" pitchFamily="66" charset="0"/>
              </a:rPr>
              <a:t>Естествознание.</a:t>
            </a:r>
          </a:p>
          <a:p>
            <a:r>
              <a:rPr lang="ru-RU" sz="3200" b="1" u="sng" dirty="0">
                <a:latin typeface="Monotype Corsiva" pitchFamily="66" charset="0"/>
              </a:rPr>
              <a:t>История.</a:t>
            </a:r>
          </a:p>
          <a:p>
            <a:r>
              <a:rPr lang="ru-RU" sz="3200" b="1" u="sng" dirty="0">
                <a:latin typeface="Monotype Corsiva" pitchFamily="66" charset="0"/>
              </a:rPr>
              <a:t>Литература.</a:t>
            </a:r>
            <a:endParaRPr lang="ru-RU" sz="3200" dirty="0">
              <a:latin typeface="Monotype Corsiva" pitchFamily="66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22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23" name="Picture 3" descr="C:\Users\User\Downloads\fFF37tJbY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95266"/>
            <a:ext cx="9358346" cy="69532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-142900"/>
            <a:ext cx="6748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latin typeface="Monotype Corsiva" pitchFamily="66" charset="0"/>
              </a:rPr>
              <a:t>Раунд 7. «Знание истории литературы»</a:t>
            </a:r>
            <a:endParaRPr lang="ru-RU" sz="32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" y="357166"/>
            <a:ext cx="9144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2800" b="1" dirty="0">
                <a:latin typeface="Monotype Corsiva" pitchFamily="66" charset="0"/>
              </a:rPr>
              <a:t>1. Сколько романов написал И.А. Гончаров? Назовите их.</a:t>
            </a:r>
            <a:r>
              <a:rPr lang="ru-RU" sz="2800" dirty="0">
                <a:latin typeface="Monotype Corsiva" pitchFamily="66" charset="0"/>
              </a:rPr>
              <a:t>       </a:t>
            </a:r>
          </a:p>
          <a:p>
            <a:pPr lvl="0"/>
            <a:r>
              <a:rPr lang="ru-RU" sz="2800" b="1" dirty="0">
                <a:latin typeface="Monotype Corsiva" pitchFamily="66" charset="0"/>
              </a:rPr>
              <a:t>2. Кому И.С. Тургенев посвятил роман «Отцы и дети»?</a:t>
            </a:r>
            <a:endParaRPr lang="ru-RU" sz="2800" dirty="0">
              <a:latin typeface="Monotype Corsiva" pitchFamily="66" charset="0"/>
            </a:endParaRPr>
          </a:p>
          <a:p>
            <a:pPr lvl="0"/>
            <a:r>
              <a:rPr lang="ru-RU" sz="2800" b="1" dirty="0">
                <a:latin typeface="Monotype Corsiva" pitchFamily="66" charset="0"/>
              </a:rPr>
              <a:t>3. Почему в 1890 году А.П. Чехов отправляется на остров Сахалин?</a:t>
            </a:r>
            <a:endParaRPr lang="ru-RU" sz="2800" dirty="0">
              <a:latin typeface="Monotype Corsiva" pitchFamily="66" charset="0"/>
            </a:endParaRPr>
          </a:p>
          <a:p>
            <a:pPr lvl="0"/>
            <a:r>
              <a:rPr lang="ru-RU" sz="2800" b="1" dirty="0">
                <a:latin typeface="Monotype Corsiva" pitchFamily="66" charset="0"/>
              </a:rPr>
              <a:t>4. По мотивам какого произведения А.И. Куприна снят фильм «Колдунья»?</a:t>
            </a:r>
            <a:endParaRPr lang="ru-RU" sz="2800" dirty="0">
              <a:latin typeface="Monotype Corsiva" pitchFamily="66" charset="0"/>
            </a:endParaRPr>
          </a:p>
          <a:p>
            <a:pPr lvl="0"/>
            <a:r>
              <a:rPr lang="ru-RU" sz="2800" b="1" dirty="0">
                <a:latin typeface="Monotype Corsiva" pitchFamily="66" charset="0"/>
              </a:rPr>
              <a:t>5. Родион Раскольников герой какого произведения?</a:t>
            </a:r>
            <a:endParaRPr lang="ru-RU" sz="2800" dirty="0">
              <a:latin typeface="Monotype Corsiva" pitchFamily="66" charset="0"/>
            </a:endParaRPr>
          </a:p>
          <a:p>
            <a:pPr lvl="0"/>
            <a:r>
              <a:rPr lang="ru-RU" sz="2800" b="1" dirty="0">
                <a:latin typeface="Monotype Corsiva" pitchFamily="66" charset="0"/>
              </a:rPr>
              <a:t>6. Как первоначально назывался роман Ф.М. Достоевского «Преступление и наказание»?</a:t>
            </a:r>
            <a:endParaRPr lang="ru-RU" sz="2800" dirty="0">
              <a:latin typeface="Monotype Corsiva" pitchFamily="66" charset="0"/>
            </a:endParaRPr>
          </a:p>
          <a:p>
            <a:pPr lvl="0"/>
            <a:r>
              <a:rPr lang="ru-RU" sz="2800" b="1" dirty="0">
                <a:latin typeface="Monotype Corsiva" pitchFamily="66" charset="0"/>
              </a:rPr>
              <a:t>7. Ясная поляна – это имение какого писателя?</a:t>
            </a:r>
            <a:endParaRPr lang="ru-RU" sz="2800" dirty="0">
              <a:latin typeface="Monotype Corsiva" pitchFamily="66" charset="0"/>
            </a:endParaRPr>
          </a:p>
          <a:p>
            <a:pPr lvl="0"/>
            <a:r>
              <a:rPr lang="ru-RU" sz="2800" b="1" dirty="0">
                <a:latin typeface="Monotype Corsiva" pitchFamily="66" charset="0"/>
              </a:rPr>
              <a:t>8. Восстановите имена и отчества писателей и поэтов:</a:t>
            </a:r>
          </a:p>
          <a:p>
            <a:pPr lvl="0"/>
            <a:endParaRPr lang="ru-RU" sz="2800" dirty="0">
              <a:latin typeface="Monotype Corsiva" pitchFamily="66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85852" y="5214950"/>
          <a:ext cx="6096000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1. Ломоносов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2. Лермонтов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3. Островский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4. Тургенев</a:t>
                      </a:r>
                    </a:p>
                    <a:p>
                      <a:endParaRPr lang="ru-RU" sz="24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5. Салтыков-Щедрин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6. Цветаева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7. Блок</a:t>
                      </a:r>
                    </a:p>
                    <a:p>
                      <a:r>
                        <a:rPr lang="ru-RU" sz="2400" b="1" kern="1200" dirty="0">
                          <a:solidFill>
                            <a:schemeClr val="tx1"/>
                          </a:solidFill>
                          <a:latin typeface="Monotype Corsiva" pitchFamily="66" charset="0"/>
                          <a:ea typeface="+mn-ea"/>
                          <a:cs typeface="+mn-cs"/>
                        </a:rPr>
                        <a:t>8. Есенин</a:t>
                      </a:r>
                      <a:endParaRPr lang="ru-RU" sz="2400" dirty="0">
                        <a:solidFill>
                          <a:schemeClr val="tx1"/>
                        </a:solidFill>
                        <a:latin typeface="Monotype Corsiva" pitchFamily="66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ownloads\fFF37tJbY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95266"/>
            <a:ext cx="9358346" cy="69532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500042"/>
            <a:ext cx="69294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u="sng" dirty="0">
                <a:latin typeface="Monotype Corsiva" pitchFamily="66" charset="0"/>
              </a:rPr>
              <a:t>Раунд 8. </a:t>
            </a:r>
          </a:p>
          <a:p>
            <a:r>
              <a:rPr lang="ru-RU" sz="4800" b="1" u="sng" dirty="0">
                <a:latin typeface="Monotype Corsiva" pitchFamily="66" charset="0"/>
              </a:rPr>
              <a:t>«Творческое мастерство».</a:t>
            </a:r>
            <a:endParaRPr lang="ru-RU" sz="4800" dirty="0"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ownloads\fFF37tJbY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95266"/>
            <a:ext cx="9358346" cy="69532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0" y="500042"/>
            <a:ext cx="892971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dirty="0">
                <a:latin typeface="Monotype Corsiva" pitchFamily="66" charset="0"/>
              </a:rPr>
              <a:t>Чтение – вот лучшее учение!</a:t>
            </a:r>
          </a:p>
          <a:p>
            <a:pPr algn="r"/>
            <a:r>
              <a:rPr lang="ru-RU" sz="6000" dirty="0">
                <a:latin typeface="Monotype Corsiva" pitchFamily="66" charset="0"/>
              </a:rPr>
              <a:t>А.С. Пушкин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ownloads\fFF37tJbY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95266"/>
            <a:ext cx="9358346" cy="69532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857224" y="1500174"/>
            <a:ext cx="783133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dirty="0">
                <a:latin typeface="Monotype Corsiva" pitchFamily="66" charset="0"/>
              </a:rPr>
              <a:t>Спасибо за внимание!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fFF37tJbY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9491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latin typeface="Monotype Corsiva" pitchFamily="66" charset="0"/>
              </a:rPr>
              <a:t>Раунд 1: « Разминка»</a:t>
            </a:r>
          </a:p>
          <a:p>
            <a:r>
              <a:rPr lang="ru-RU" sz="2800" b="1" dirty="0">
                <a:latin typeface="Monotype Corsiva" pitchFamily="66" charset="0"/>
              </a:rPr>
              <a:t>Вопросы для 1 команды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3" y="1428736"/>
            <a:ext cx="9572692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1. </a:t>
            </a:r>
            <a:r>
              <a:rPr lang="ru-RU" sz="2800" dirty="0">
                <a:latin typeface="Monotype Corsiva" pitchFamily="66" charset="0"/>
              </a:rPr>
              <a:t>Назовите самый популярный литературный журнал 2 половины 19 века.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357430"/>
            <a:ext cx="9644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2. </a:t>
            </a:r>
            <a:r>
              <a:rPr lang="ru-RU" sz="2800" dirty="0">
                <a:latin typeface="Monotype Corsiva" pitchFamily="66" charset="0"/>
              </a:rPr>
              <a:t>Как называется «небольшое прозаическое художественное произведение, посвящённое </a:t>
            </a:r>
          </a:p>
          <a:p>
            <a:r>
              <a:rPr lang="ru-RU" sz="2800" dirty="0">
                <a:latin typeface="Monotype Corsiva" pitchFamily="66" charset="0"/>
              </a:rPr>
              <a:t>обычно отдельному событию в жизни человека, часто без детального изображения того, </a:t>
            </a:r>
          </a:p>
          <a:p>
            <a:r>
              <a:rPr lang="ru-RU" sz="2800" dirty="0">
                <a:latin typeface="Monotype Corsiva" pitchFamily="66" charset="0"/>
              </a:rPr>
              <a:t>что с ним происходило до и после этого события»?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4572008"/>
            <a:ext cx="574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3.</a:t>
            </a:r>
            <a:r>
              <a:rPr lang="ru-RU" sz="2800" dirty="0">
                <a:latin typeface="Monotype Corsiva" pitchFamily="66" charset="0"/>
              </a:rPr>
              <a:t> Жанр произведения И.С.Тургенева «Отцы и дети».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5500702"/>
            <a:ext cx="95334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4.</a:t>
            </a:r>
            <a:r>
              <a:rPr lang="ru-RU" sz="2800" dirty="0">
                <a:latin typeface="Monotype Corsiva" pitchFamily="66" charset="0"/>
              </a:rPr>
              <a:t> Кого из героев пьесы «Гроза» А.Н. Островского назвали «лучом света в темном царстве»?</a:t>
            </a:r>
            <a:r>
              <a:rPr lang="ru-RU" dirty="0"/>
              <a:t> </a:t>
            </a:r>
          </a:p>
        </p:txBody>
      </p:sp>
    </p:spTree>
  </p:cSld>
  <p:clrMapOvr>
    <a:masterClrMapping/>
  </p:clrMapOvr>
  <p:transition advTm="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fFF37tJbY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9491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37147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latin typeface="Monotype Corsiva" pitchFamily="66" charset="0"/>
              </a:rPr>
              <a:t>Раунд 1: « Разминка»</a:t>
            </a:r>
          </a:p>
          <a:p>
            <a:r>
              <a:rPr lang="ru-RU" sz="2800" b="1" dirty="0">
                <a:latin typeface="Monotype Corsiva" pitchFamily="66" charset="0"/>
              </a:rPr>
              <a:t>Вопросы для 1 команды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3" y="1428736"/>
            <a:ext cx="9572692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1. </a:t>
            </a:r>
            <a:r>
              <a:rPr lang="ru-RU" sz="2800" dirty="0">
                <a:latin typeface="Monotype Corsiva" pitchFamily="66" charset="0"/>
              </a:rPr>
              <a:t>Назовите основателя журнала «Современник».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2000240"/>
            <a:ext cx="96441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2. </a:t>
            </a:r>
            <a:r>
              <a:rPr lang="ru-RU" sz="2800" dirty="0">
                <a:latin typeface="Monotype Corsiva" pitchFamily="66" charset="0"/>
              </a:rPr>
              <a:t>Назовите имя и отчество Обломова из одноименного романа И.А.Гончарова.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85720" y="3000372"/>
            <a:ext cx="574180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3.</a:t>
            </a:r>
            <a:r>
              <a:rPr lang="ru-RU" sz="2800" dirty="0">
                <a:latin typeface="Monotype Corsiva" pitchFamily="66" charset="0"/>
              </a:rPr>
              <a:t> Назовите имя и отчество великого русского поэта Лермонтова.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4143380"/>
            <a:ext cx="953346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4.</a:t>
            </a:r>
            <a:r>
              <a:rPr lang="ru-RU" sz="2800" dirty="0">
                <a:latin typeface="Monotype Corsiva" pitchFamily="66" charset="0"/>
              </a:rPr>
              <a:t> Назовите литературный жанр, представляющий собой большое по объему стихотворное произведение, в котором развивается некий сюжет.</a:t>
            </a:r>
            <a:endParaRPr lang="ru-RU" dirty="0">
              <a:latin typeface="Monotype Corsiva" pitchFamily="66" charset="0"/>
            </a:endParaRPr>
          </a:p>
        </p:txBody>
      </p:sp>
    </p:spTree>
  </p:cSld>
  <p:clrMapOvr>
    <a:masterClrMapping/>
  </p:clrMapOvr>
  <p:transition advTm="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fFF37tJbY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9491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latin typeface="Monotype Corsiva" pitchFamily="66" charset="0"/>
              </a:rPr>
              <a:t>Раунд 2.</a:t>
            </a:r>
            <a:r>
              <a:rPr lang="ru-RU" sz="3200" u="sng" dirty="0">
                <a:latin typeface="Monotype Corsiva" pitchFamily="66" charset="0"/>
              </a:rPr>
              <a:t> </a:t>
            </a:r>
            <a:r>
              <a:rPr lang="ru-RU" sz="3200" b="1" u="sng" dirty="0">
                <a:latin typeface="Monotype Corsiva" pitchFamily="66" charset="0"/>
              </a:rPr>
              <a:t>«Угадай автора-классика»</a:t>
            </a:r>
            <a:endParaRPr lang="ru-RU" sz="3200" dirty="0">
              <a:latin typeface="Monotype Corsiva" pitchFamily="66" charset="0"/>
            </a:endParaRPr>
          </a:p>
          <a:p>
            <a:r>
              <a:rPr lang="ru-RU" sz="2800" b="1" dirty="0">
                <a:latin typeface="Monotype Corsiva" pitchFamily="66" charset="0"/>
              </a:rPr>
              <a:t>Вопросы для 1 команды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3" y="1428736"/>
            <a:ext cx="957269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1. </a:t>
            </a:r>
            <a:r>
              <a:rPr lang="ru-RU" sz="2800" dirty="0">
                <a:latin typeface="Monotype Corsiva" pitchFamily="66" charset="0"/>
              </a:rPr>
              <a:t>Вырос в Тарханах, родовом имении бабушки Е. Арсеньевой. Бросив учёбу в Московском университете, получил образование в Школе гвардейских подпрапорщиков и кавалерийских юнкеров. Поэт, прозаик. Неоднократно бывал в ссылках. Погиб на Кавказе во время дуэли с Н.С.Мартыновым.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3786191"/>
            <a:ext cx="96441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2. </a:t>
            </a:r>
            <a:r>
              <a:rPr lang="ru-RU" sz="2800" dirty="0">
                <a:latin typeface="Monotype Corsiva" pitchFamily="66" charset="0"/>
              </a:rPr>
              <a:t>Писатель из Симбирска. В поиске идей для творчества совершил кругосветное путешествие на фрегате «Паллада». Был секретарём в канцелярии губернатора, переводчиком, главным редактором газеты «Северная почта». Его герой был обладателем необъятного и удобного халата.</a:t>
            </a:r>
          </a:p>
        </p:txBody>
      </p:sp>
    </p:spTree>
  </p:cSld>
  <p:clrMapOvr>
    <a:masterClrMapping/>
  </p:clrMapOvr>
  <p:transition advTm="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ownloads\fFF37tJbY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994917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285728"/>
            <a:ext cx="57864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latin typeface="Monotype Corsiva" pitchFamily="66" charset="0"/>
              </a:rPr>
              <a:t>Раунд 2.</a:t>
            </a:r>
            <a:r>
              <a:rPr lang="ru-RU" sz="3200" u="sng" dirty="0">
                <a:latin typeface="Monotype Corsiva" pitchFamily="66" charset="0"/>
              </a:rPr>
              <a:t> </a:t>
            </a:r>
            <a:r>
              <a:rPr lang="ru-RU" sz="3200" b="1" u="sng" dirty="0">
                <a:latin typeface="Monotype Corsiva" pitchFamily="66" charset="0"/>
              </a:rPr>
              <a:t>«Угадай автора-классика»</a:t>
            </a:r>
            <a:endParaRPr lang="ru-RU" sz="3200" dirty="0">
              <a:latin typeface="Monotype Corsiva" pitchFamily="66" charset="0"/>
            </a:endParaRPr>
          </a:p>
          <a:p>
            <a:r>
              <a:rPr lang="ru-RU" sz="2800" b="1" dirty="0">
                <a:latin typeface="Monotype Corsiva" pitchFamily="66" charset="0"/>
              </a:rPr>
              <a:t>Вопросы для 2 команды</a:t>
            </a:r>
            <a:endParaRPr lang="ru-RU" sz="2800" dirty="0">
              <a:latin typeface="Monotype Corsiva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4283" y="1285860"/>
            <a:ext cx="9572692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1. </a:t>
            </a:r>
            <a:r>
              <a:rPr lang="ru-RU" sz="2800" dirty="0">
                <a:latin typeface="Monotype Corsiva" pitchFamily="66" charset="0"/>
              </a:rPr>
              <a:t>Был учеником </a:t>
            </a:r>
            <a:r>
              <a:rPr lang="ru-RU" sz="2800" dirty="0" err="1">
                <a:latin typeface="Monotype Corsiva" pitchFamily="66" charset="0"/>
              </a:rPr>
              <a:t>Нежинской</a:t>
            </a:r>
            <a:r>
              <a:rPr lang="ru-RU" sz="2800" dirty="0">
                <a:latin typeface="Monotype Corsiva" pitchFamily="66" charset="0"/>
              </a:rPr>
              <a:t> гимназии. Человек разносторонне одарённый. Был талантлив как актёр. Особенно ему удавались комические роли. Драматург и прозаик. Был известен также под псевдонимом В.Алов. Авторское самолюбие часто приводило к тому, что «неудачное» произведение сжигалось, а автор отправлялся за границу.</a:t>
            </a:r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4282" y="3929066"/>
            <a:ext cx="96441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>
                <a:latin typeface="Monotype Corsiva" pitchFamily="66" charset="0"/>
              </a:rPr>
              <a:t>2. </a:t>
            </a:r>
            <a:r>
              <a:rPr lang="ru-RU" sz="2800" dirty="0">
                <a:latin typeface="Monotype Corsiva" pitchFamily="66" charset="0"/>
              </a:rPr>
              <a:t>Известный драматург. Учился на юридическом факультете Московского университета. Работал в литературном журнале «Москвитянин». Его называли «Колумбом Замоскворечья». Умер за письменным столом в костромском имении </a:t>
            </a:r>
            <a:r>
              <a:rPr lang="ru-RU" sz="2800" dirty="0" err="1">
                <a:latin typeface="Monotype Corsiva" pitchFamily="66" charset="0"/>
              </a:rPr>
              <a:t>Щелыкове</a:t>
            </a:r>
            <a:r>
              <a:rPr lang="ru-RU" sz="2800" dirty="0">
                <a:latin typeface="Monotype Corsiva" pitchFamily="66" charset="0"/>
              </a:rPr>
              <a:t>, работая над переводом пьесы У.Шекспира «Антоний и Клеопатра».  Героиня его пьесы бросается  с обрыва в Волгу.</a:t>
            </a:r>
          </a:p>
        </p:txBody>
      </p:sp>
    </p:spTree>
  </p:cSld>
  <p:clrMapOvr>
    <a:masterClrMapping/>
  </p:clrMapOvr>
  <p:transition advTm="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User\Downloads\fFF37tJbY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3839"/>
            <a:ext cx="9286908" cy="698183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214290"/>
            <a:ext cx="6455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latin typeface="Monotype Corsiva" pitchFamily="66" charset="0"/>
              </a:rPr>
              <a:t>Раунд 3.  «Иллюстрированный конкурс».</a:t>
            </a:r>
            <a:endParaRPr lang="ru-RU" sz="3200" dirty="0">
              <a:latin typeface="Monotype Corsiva" pitchFamily="66" charset="0"/>
            </a:endParaRPr>
          </a:p>
        </p:txBody>
      </p:sp>
      <p:pic>
        <p:nvPicPr>
          <p:cNvPr id="4100" name="Picture 4" descr="C:\Users\User\Downloads\chinovniki-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1000108"/>
            <a:ext cx="7429551" cy="54972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ownloads\fFF37tJbY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95266"/>
            <a:ext cx="9358346" cy="69532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71538" y="0"/>
            <a:ext cx="645561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latin typeface="Monotype Corsiva" pitchFamily="66" charset="0"/>
              </a:rPr>
              <a:t>Раунд 3.  «Иллюстрированный конкурс».</a:t>
            </a:r>
            <a:endParaRPr lang="ru-RU" sz="3200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5124" name="Picture 4" descr="C:\Users\User\Downloads\id-41-Illyustraciya-k-drame-A-N-Ostrovskogo-Groz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75" y="500042"/>
            <a:ext cx="6515100" cy="6357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ownloads\fFF37tJbY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95266"/>
            <a:ext cx="9358346" cy="69532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0"/>
            <a:ext cx="678661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latin typeface="Monotype Corsiva" pitchFamily="66" charset="0"/>
              </a:rPr>
              <a:t>Раунд 3.  «Иллюстрированный конкурс».</a:t>
            </a:r>
            <a:endParaRPr lang="ru-RU" sz="3200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6146" name="Picture 2" descr="C:\Users\User\Downloads\1573753_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714356"/>
            <a:ext cx="8001056" cy="57150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User\Downloads\fFF37tJbYb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-95266"/>
            <a:ext cx="9358346" cy="695326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71472" y="0"/>
            <a:ext cx="650085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latin typeface="Monotype Corsiva" pitchFamily="66" charset="0"/>
              </a:rPr>
              <a:t>Раунд 3.  «Иллюстрированный конкурс».</a:t>
            </a:r>
            <a:endParaRPr lang="ru-RU" sz="3200" dirty="0">
              <a:latin typeface="Monotype Corsiva" pitchFamily="66" charset="0"/>
            </a:endParaRPr>
          </a:p>
          <a:p>
            <a:endParaRPr lang="ru-RU" dirty="0"/>
          </a:p>
        </p:txBody>
      </p:sp>
      <p:pic>
        <p:nvPicPr>
          <p:cNvPr id="7170" name="Picture 2" descr="C:\Users\User\Downloads\geroj-nashego-vremeni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785794"/>
            <a:ext cx="8501122" cy="56959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809</Words>
  <Application>Microsoft Office PowerPoint</Application>
  <PresentationFormat>Экран (4:3)</PresentationFormat>
  <Paragraphs>65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Calibri</vt:lpstr>
      <vt:lpstr>Monotype Corsiva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8</cp:lastModifiedBy>
  <cp:revision>12</cp:revision>
  <dcterms:created xsi:type="dcterms:W3CDTF">2023-11-06T16:03:00Z</dcterms:created>
  <dcterms:modified xsi:type="dcterms:W3CDTF">2023-11-07T05:16:01Z</dcterms:modified>
</cp:coreProperties>
</file>